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7556500" cy="10693400"/>
  <p:notesSz cx="7556500" cy="106934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854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ocw.uc3m.es/ingenieria-electrica/operacion-y-control-de-sistemas-electricos/II_OCSE_RT/node8.html" TargetMode="External"/><Relationship Id="rId13" Type="http://schemas.openxmlformats.org/officeDocument/2006/relationships/hyperlink" Target="http://ocw.uc3m.es/ingenieria-electrica/operacion-y-control-de-sistemas-electricos/II_OCSE_RT/node15.html" TargetMode="External"/><Relationship Id="rId3" Type="http://schemas.openxmlformats.org/officeDocument/2006/relationships/hyperlink" Target="http://ocw.uc3m.es/ingenieria-electrica/operacion-y-control-de-sistemas-electricos/II_OCSE_RT/node3.html" TargetMode="External"/><Relationship Id="rId7" Type="http://schemas.openxmlformats.org/officeDocument/2006/relationships/hyperlink" Target="http://ocw.uc3m.es/ingenieria-electrica/operacion-y-control-de-sistemas-electricos/II_OCSE_RT/node7.html" TargetMode="External"/><Relationship Id="rId12" Type="http://schemas.openxmlformats.org/officeDocument/2006/relationships/hyperlink" Target="http://ocw.uc3m.es/ingenieria-electrica/operacion-y-control-de-sistemas-electricos/II_OCSE_RT/node14.html" TargetMode="External"/><Relationship Id="rId17" Type="http://schemas.openxmlformats.org/officeDocument/2006/relationships/hyperlink" Target="http://ocw.uc3m.es/ingenieria-electrica/operacion-y-control-de-sistemas-electricos/II_OCSE_RT/node20.html" TargetMode="External"/><Relationship Id="rId2" Type="http://schemas.openxmlformats.org/officeDocument/2006/relationships/hyperlink" Target="http://ocw.uc3m.es/ingenieria-electrica/operacion-y-control-de-sistemas-electricos/II_OCSE_RT/node2.html" TargetMode="External"/><Relationship Id="rId16" Type="http://schemas.openxmlformats.org/officeDocument/2006/relationships/hyperlink" Target="http://ocw.uc3m.es/ingenieria-electrica/operacion-y-control-de-sistemas-electricos/II_OCSE_RT/node18.html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ocw.uc3m.es/ingenieria-electrica/operacion-y-control-de-sistemas-electricos/II_OCSE_RT/node6.html" TargetMode="External"/><Relationship Id="rId11" Type="http://schemas.openxmlformats.org/officeDocument/2006/relationships/hyperlink" Target="http://ocw.uc3m.es/ingenieria-electrica/operacion-y-control-de-sistemas-electricos/II_OCSE_RT/node11.html" TargetMode="External"/><Relationship Id="rId5" Type="http://schemas.openxmlformats.org/officeDocument/2006/relationships/hyperlink" Target="http://ocw.uc3m.es/ingenieria-electrica/operacion-y-control-de-sistemas-electricos/II_OCSE_RT/node5.html" TargetMode="External"/><Relationship Id="rId15" Type="http://schemas.openxmlformats.org/officeDocument/2006/relationships/hyperlink" Target="http://ocw.uc3m.es/ingenieria-electrica/operacion-y-control-de-sistemas-electricos/II_OCSE_RT/node17.html" TargetMode="External"/><Relationship Id="rId10" Type="http://schemas.openxmlformats.org/officeDocument/2006/relationships/hyperlink" Target="http://ocw.uc3m.es/ingenieria-electrica/operacion-y-control-de-sistemas-electricos/II_OCSE_RT/node10.html" TargetMode="External"/><Relationship Id="rId4" Type="http://schemas.openxmlformats.org/officeDocument/2006/relationships/hyperlink" Target="http://ocw.uc3m.es/ingenieria-electrica/operacion-y-control-de-sistemas-electricos/II_OCSE_RT/node4.html" TargetMode="External"/><Relationship Id="rId9" Type="http://schemas.openxmlformats.org/officeDocument/2006/relationships/hyperlink" Target="http://ocw.uc3m.es/ingenieria-electrica/operacion-y-control-de-sistemas-electricos/II_OCSE_RT/node9.html" TargetMode="External"/><Relationship Id="rId14" Type="http://schemas.openxmlformats.org/officeDocument/2006/relationships/hyperlink" Target="http://ocw.uc3m.es/ingenieria-electrica/operacion-y-control-de-sistemas-electricos/II_OCSE_RT/node16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ocw.uc3m.es/ingenieria-electrica/operacion-y-control-de-sistemas-electricos/II_OCSE_RT/node20.html#kundur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cw.uc3m.es/#fig%3Asvs_ideal" TargetMode="External"/><Relationship Id="rId2" Type="http://schemas.openxmlformats.org/officeDocument/2006/relationships/hyperlink" Target="http://ocw.uc3m.es/ingenieria-electrica/operacion-y-control-de-sistemas-electricos/II_OCSE_RT/node20.html#kundur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hyperlink" Target="http://ocw.uc3m.es/#fig%3Asv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cw.uc3m.es/#fig%3Asvs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cw.uc3m.es/#fig%3Asvc_thyristor" TargetMode="External"/><Relationship Id="rId2" Type="http://schemas.openxmlformats.org/officeDocument/2006/relationships/hyperlink" Target="http://ocw.uc3m.es/#fig%3Asvs_3c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hyperlink" Target="http://ocw.uc3m.es/#fig%3Asvc_thyristo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hyperlink" Target="http://ocw.uc3m.es/ingenieria-electrica/operacion-y-control-de-sistemas-electricos/II_OCSE_RT/node8.html#fig%3Asvs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hyperlink" Target="http://ocw.uc3m.es/#eq%3AB_alpha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hyperlink" Target="http://ocw.uc3m.es/ingenieria-electrica/operacion-y-control-de-sistemas-electricos/II_OCSE_RT/node8.html#fig%3Asvs_3c" TargetMode="Externa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ocw.uc3m.es/ingenieria-electrica/operacion-y-control-de-sistemas-electricos/II_OCSE_RT/node9.html#fig%3Asvc_thyristor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5.png"/><Relationship Id="rId7" Type="http://schemas.openxmlformats.org/officeDocument/2006/relationships/image" Target="../media/image30.png"/><Relationship Id="rId2" Type="http://schemas.openxmlformats.org/officeDocument/2006/relationships/hyperlink" Target="http://ocw.uc3m.es/#fig%3Astatcom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cw.uc3m.es/#fig%3Apwm" TargetMode="External"/><Relationship Id="rId2" Type="http://schemas.openxmlformats.org/officeDocument/2006/relationships/hyperlink" Target="http://ocw.uc3m.es/#fig%3Astatcom_caract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ocw.uc3m.es/#fig%3Asvr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cw.uc3m.es/#fig%3Asvr_control" TargetMode="External"/><Relationship Id="rId2" Type="http://schemas.openxmlformats.org/officeDocument/2006/relationships/hyperlink" Target="http://ocw.uc3m.es/ingenieria-electrica/operacion-y-control-de-sistemas-electricos/II_OCSE_RT/node20.html#kundu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hyperlink" Target="http://ocw.uc3m.es/#fig%3Asvr_voltag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cw.uc3m.es/#fig%3Aexcitation_full" TargetMode="External"/><Relationship Id="rId2" Type="http://schemas.openxmlformats.org/officeDocument/2006/relationships/hyperlink" Target="http://ocw.uc3m.es/ingenieria-electrica/operacion-y-control-de-sistemas-electricos/II_OCSE_RT/node20.html#kundur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ocw.uc3m.es/ingenieria-electrica/operacion-y-control-de-sistemas-electricos/II_OCSE_RT/node20.html#kundur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ocw.uc3m.es/ingenieria-electrica/operacion-y-control-de-sistemas-electricos/II_OCSE_RT/node15.html#sec%3Aultc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ocw.uc3m.es/#fig%3Aload" TargetMode="External"/><Relationship Id="rId2" Type="http://schemas.openxmlformats.org/officeDocument/2006/relationships/hyperlink" Target="http://ocw.uc3m.es/ingenieria-electrica/operacion-y-control-de-sistemas-electricos/II_OCSE_RT/node20.html#kundur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ocw.uc3m.es/#fig%3APV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ocw.uc3m.es/#fig%3Aload" TargetMode="External"/><Relationship Id="rId2" Type="http://schemas.openxmlformats.org/officeDocument/2006/relationships/hyperlink" Target="http://ocw.uc3m.es/ingenieria-electrica/operacion-y-control-de-sistemas-electricos/II_OCSE_RT/node20.html#kundur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ocw.uc3m.es/ingenieria-electrica/operacion-y-control-de-sistemas-electricos/II_OCSE_RT/node20.html#kundur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8482" y="883411"/>
            <a:ext cx="3403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TEMA: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CONTROL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TENSION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2227833"/>
            <a:ext cx="4268470" cy="4196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spc="-5" dirty="0">
                <a:latin typeface="Arial"/>
                <a:cs typeface="Arial"/>
                <a:hlinkClick r:id="rId2"/>
              </a:rPr>
              <a:t>Control </a:t>
            </a:r>
            <a:r>
              <a:rPr sz="1100" b="1" dirty="0">
                <a:latin typeface="Arial"/>
                <a:cs typeface="Arial"/>
                <a:hlinkClick r:id="rId2"/>
              </a:rPr>
              <a:t>de </a:t>
            </a:r>
            <a:r>
              <a:rPr sz="1100" b="1" spc="-5" dirty="0">
                <a:latin typeface="Arial"/>
                <a:cs typeface="Arial"/>
                <a:hlinkClick r:id="rId2"/>
              </a:rPr>
              <a:t>potencia reactiva </a:t>
            </a:r>
            <a:r>
              <a:rPr sz="1100" b="1" dirty="0">
                <a:latin typeface="Arial"/>
                <a:cs typeface="Arial"/>
                <a:hlinkClick r:id="rId2"/>
              </a:rPr>
              <a:t>y control de</a:t>
            </a:r>
            <a:r>
              <a:rPr sz="1100" b="1" spc="-30" dirty="0">
                <a:latin typeface="Arial"/>
                <a:cs typeface="Arial"/>
                <a:hlinkClick r:id="rId2"/>
              </a:rPr>
              <a:t> </a:t>
            </a:r>
            <a:r>
              <a:rPr sz="1100" b="1" dirty="0">
                <a:latin typeface="Arial"/>
                <a:cs typeface="Arial"/>
                <a:hlinkClick r:id="rId2"/>
              </a:rPr>
              <a:t>tensión</a:t>
            </a:r>
            <a:endParaRPr sz="1100">
              <a:latin typeface="Arial"/>
              <a:cs typeface="Arial"/>
            </a:endParaRPr>
          </a:p>
          <a:p>
            <a:pPr marL="545465" lvl="1" indent="-229235">
              <a:lnSpc>
                <a:spcPct val="100000"/>
              </a:lnSpc>
              <a:spcBef>
                <a:spcPts val="795"/>
              </a:spcBef>
              <a:buSzPct val="90909"/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100" b="1" dirty="0">
                <a:latin typeface="Arial"/>
                <a:cs typeface="Arial"/>
                <a:hlinkClick r:id="rId3"/>
              </a:rPr>
              <a:t>Elementos </a:t>
            </a:r>
            <a:r>
              <a:rPr sz="1100" b="1" spc="-5" dirty="0">
                <a:latin typeface="Arial"/>
                <a:cs typeface="Arial"/>
                <a:hlinkClick r:id="rId3"/>
              </a:rPr>
              <a:t>que producen </a:t>
            </a:r>
            <a:r>
              <a:rPr sz="1100" b="1" dirty="0">
                <a:latin typeface="Arial"/>
                <a:cs typeface="Arial"/>
                <a:hlinkClick r:id="rId3"/>
              </a:rPr>
              <a:t>o </a:t>
            </a:r>
            <a:r>
              <a:rPr sz="1100" b="1" spc="-5" dirty="0">
                <a:latin typeface="Arial"/>
                <a:cs typeface="Arial"/>
                <a:hlinkClick r:id="rId3"/>
              </a:rPr>
              <a:t>consumen potencia</a:t>
            </a:r>
            <a:r>
              <a:rPr sz="1100" b="1" spc="15" dirty="0">
                <a:latin typeface="Arial"/>
                <a:cs typeface="Arial"/>
                <a:hlinkClick r:id="rId3"/>
              </a:rPr>
              <a:t> </a:t>
            </a:r>
            <a:r>
              <a:rPr sz="1100" b="1" spc="-5" dirty="0">
                <a:latin typeface="Arial"/>
                <a:cs typeface="Arial"/>
                <a:hlinkClick r:id="rId3"/>
              </a:rPr>
              <a:t>reactiva</a:t>
            </a:r>
            <a:endParaRPr sz="1100">
              <a:latin typeface="Arial"/>
              <a:cs typeface="Arial"/>
            </a:endParaRPr>
          </a:p>
          <a:p>
            <a:pPr marL="545465" lvl="1" indent="-229235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100" b="1" dirty="0">
                <a:latin typeface="Arial"/>
                <a:cs typeface="Arial"/>
                <a:hlinkClick r:id="rId4"/>
              </a:rPr>
              <a:t>Métodos de </a:t>
            </a:r>
            <a:r>
              <a:rPr sz="1100" b="1" spc="-5" dirty="0">
                <a:latin typeface="Arial"/>
                <a:cs typeface="Arial"/>
                <a:hlinkClick r:id="rId4"/>
              </a:rPr>
              <a:t>control </a:t>
            </a:r>
            <a:r>
              <a:rPr sz="1100" b="1" dirty="0">
                <a:latin typeface="Arial"/>
                <a:cs typeface="Arial"/>
                <a:hlinkClick r:id="rId4"/>
              </a:rPr>
              <a:t>de</a:t>
            </a:r>
            <a:r>
              <a:rPr sz="1100" b="1" spc="-30" dirty="0">
                <a:latin typeface="Arial"/>
                <a:cs typeface="Arial"/>
                <a:hlinkClick r:id="rId4"/>
              </a:rPr>
              <a:t> </a:t>
            </a:r>
            <a:r>
              <a:rPr sz="1100" b="1" dirty="0">
                <a:latin typeface="Arial"/>
                <a:cs typeface="Arial"/>
                <a:hlinkClick r:id="rId4"/>
              </a:rPr>
              <a:t>tensión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dirty="0">
                <a:latin typeface="Arial"/>
                <a:cs typeface="Arial"/>
                <a:hlinkClick r:id="rId5"/>
              </a:rPr>
              <a:t>Reactancias y </a:t>
            </a:r>
            <a:r>
              <a:rPr sz="1100" b="1" spc="-5" dirty="0">
                <a:latin typeface="Arial"/>
                <a:cs typeface="Arial"/>
                <a:hlinkClick r:id="rId5"/>
              </a:rPr>
              <a:t>condensadores </a:t>
            </a:r>
            <a:r>
              <a:rPr sz="1100" b="1" dirty="0">
                <a:latin typeface="Arial"/>
                <a:cs typeface="Arial"/>
                <a:hlinkClick r:id="rId5"/>
              </a:rPr>
              <a:t>en</a:t>
            </a:r>
            <a:r>
              <a:rPr sz="1100" b="1" spc="-20" dirty="0">
                <a:latin typeface="Arial"/>
                <a:cs typeface="Arial"/>
                <a:hlinkClick r:id="rId5"/>
              </a:rPr>
              <a:t> </a:t>
            </a:r>
            <a:r>
              <a:rPr sz="1100" b="1" spc="-5" dirty="0">
                <a:latin typeface="Arial"/>
                <a:cs typeface="Arial"/>
                <a:hlinkClick r:id="rId5"/>
              </a:rPr>
              <a:t>paralelo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dirty="0">
                <a:latin typeface="Arial"/>
                <a:cs typeface="Arial"/>
                <a:hlinkClick r:id="rId6"/>
              </a:rPr>
              <a:t>Compensadores</a:t>
            </a:r>
            <a:r>
              <a:rPr sz="1100" b="1" spc="-5" dirty="0">
                <a:latin typeface="Arial"/>
                <a:cs typeface="Arial"/>
                <a:hlinkClick r:id="rId6"/>
              </a:rPr>
              <a:t> síncronos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5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dirty="0">
                <a:latin typeface="Arial"/>
                <a:cs typeface="Arial"/>
                <a:hlinkClick r:id="rId7"/>
              </a:rPr>
              <a:t>Compensadores </a:t>
            </a:r>
            <a:r>
              <a:rPr sz="1100" b="1" spc="-5" dirty="0">
                <a:latin typeface="Arial"/>
                <a:cs typeface="Arial"/>
                <a:hlinkClick r:id="rId7"/>
              </a:rPr>
              <a:t>estáticos (SVCs)</a:t>
            </a:r>
            <a:endParaRPr sz="1100">
              <a:latin typeface="Arial"/>
              <a:cs typeface="Arial"/>
            </a:endParaRPr>
          </a:p>
          <a:p>
            <a:pPr marL="545465" lvl="1" indent="-229235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100" b="1" spc="-5" dirty="0">
                <a:latin typeface="Arial"/>
                <a:cs typeface="Arial"/>
                <a:hlinkClick r:id="rId8"/>
              </a:rPr>
              <a:t>Fundamento </a:t>
            </a:r>
            <a:r>
              <a:rPr sz="1100" b="1" dirty="0">
                <a:latin typeface="Arial"/>
                <a:cs typeface="Arial"/>
                <a:hlinkClick r:id="rId8"/>
              </a:rPr>
              <a:t>de un </a:t>
            </a:r>
            <a:r>
              <a:rPr sz="1100" b="1" spc="-5" dirty="0">
                <a:latin typeface="Arial"/>
                <a:cs typeface="Arial"/>
                <a:hlinkClick r:id="rId8"/>
              </a:rPr>
              <a:t>sistema </a:t>
            </a:r>
            <a:r>
              <a:rPr sz="1100" b="1" dirty="0">
                <a:latin typeface="Arial"/>
                <a:cs typeface="Arial"/>
                <a:hlinkClick r:id="rId8"/>
              </a:rPr>
              <a:t>de </a:t>
            </a:r>
            <a:r>
              <a:rPr sz="1100" b="1" spc="-5" dirty="0">
                <a:latin typeface="Arial"/>
                <a:cs typeface="Arial"/>
                <a:hlinkClick r:id="rId8"/>
              </a:rPr>
              <a:t>compensación</a:t>
            </a:r>
            <a:r>
              <a:rPr sz="1100" b="1" spc="5" dirty="0">
                <a:latin typeface="Arial"/>
                <a:cs typeface="Arial"/>
                <a:hlinkClick r:id="rId8"/>
              </a:rPr>
              <a:t> </a:t>
            </a:r>
            <a:r>
              <a:rPr sz="1100" b="1" spc="-5" dirty="0">
                <a:latin typeface="Arial"/>
                <a:cs typeface="Arial"/>
                <a:hlinkClick r:id="rId8"/>
              </a:rPr>
              <a:t>estático</a:t>
            </a:r>
            <a:endParaRPr sz="1100">
              <a:latin typeface="Arial"/>
              <a:cs typeface="Arial"/>
            </a:endParaRPr>
          </a:p>
          <a:p>
            <a:pPr marL="545465" lvl="1" indent="-229235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100" b="1" dirty="0">
                <a:latin typeface="Arial"/>
                <a:cs typeface="Arial"/>
                <a:hlinkClick r:id="rId9"/>
              </a:rPr>
              <a:t>Reactancia </a:t>
            </a:r>
            <a:r>
              <a:rPr sz="1100" b="1" spc="-5" dirty="0">
                <a:latin typeface="Arial"/>
                <a:cs typeface="Arial"/>
                <a:hlinkClick r:id="rId9"/>
              </a:rPr>
              <a:t>controlada </a:t>
            </a:r>
            <a:r>
              <a:rPr sz="1100" b="1" dirty="0">
                <a:latin typeface="Arial"/>
                <a:cs typeface="Arial"/>
                <a:hlinkClick r:id="rId9"/>
              </a:rPr>
              <a:t>mediante</a:t>
            </a:r>
            <a:r>
              <a:rPr sz="1100" b="1" spc="-20" dirty="0">
                <a:latin typeface="Arial"/>
                <a:cs typeface="Arial"/>
                <a:hlinkClick r:id="rId9"/>
              </a:rPr>
              <a:t> </a:t>
            </a:r>
            <a:r>
              <a:rPr sz="1100" b="1" spc="-5" dirty="0">
                <a:latin typeface="Arial"/>
                <a:cs typeface="Arial"/>
                <a:hlinkClick r:id="rId9"/>
              </a:rPr>
              <a:t>tiristores</a:t>
            </a:r>
            <a:endParaRPr sz="1100">
              <a:latin typeface="Arial"/>
              <a:cs typeface="Arial"/>
            </a:endParaRPr>
          </a:p>
          <a:p>
            <a:pPr marL="545465" lvl="1" indent="-229235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100" b="1" spc="-5" dirty="0">
                <a:latin typeface="Arial"/>
                <a:cs typeface="Arial"/>
                <a:hlinkClick r:id="rId10"/>
              </a:rPr>
              <a:t>Condensadores conectados mediante</a:t>
            </a:r>
            <a:r>
              <a:rPr sz="1100" b="1" spc="5" dirty="0">
                <a:latin typeface="Arial"/>
                <a:cs typeface="Arial"/>
                <a:hlinkClick r:id="rId10"/>
              </a:rPr>
              <a:t> </a:t>
            </a:r>
            <a:r>
              <a:rPr sz="1100" b="1" dirty="0">
                <a:latin typeface="Arial"/>
                <a:cs typeface="Arial"/>
                <a:hlinkClick r:id="rId10"/>
              </a:rPr>
              <a:t>tiristores</a:t>
            </a:r>
            <a:endParaRPr sz="1100">
              <a:latin typeface="Arial"/>
              <a:cs typeface="Arial"/>
            </a:endParaRPr>
          </a:p>
          <a:p>
            <a:pPr marL="545465" lvl="1" indent="-229235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100" b="1" spc="-5" dirty="0">
                <a:latin typeface="Arial"/>
                <a:cs typeface="Arial"/>
                <a:hlinkClick r:id="rId11"/>
              </a:rPr>
              <a:t>Aplicaciones típicas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dirty="0">
                <a:latin typeface="Arial"/>
                <a:cs typeface="Arial"/>
                <a:hlinkClick r:id="rId12"/>
              </a:rPr>
              <a:t>Compensadores </a:t>
            </a:r>
            <a:r>
              <a:rPr sz="1100" b="1" spc="-5" dirty="0">
                <a:latin typeface="Arial"/>
                <a:cs typeface="Arial"/>
                <a:hlinkClick r:id="rId12"/>
              </a:rPr>
              <a:t>estáticos </a:t>
            </a:r>
            <a:r>
              <a:rPr sz="1100" b="1" dirty="0">
                <a:latin typeface="Arial"/>
                <a:cs typeface="Arial"/>
                <a:hlinkClick r:id="rId12"/>
              </a:rPr>
              <a:t>tipo</a:t>
            </a:r>
            <a:r>
              <a:rPr sz="1100" b="1" spc="-5" dirty="0">
                <a:latin typeface="Arial"/>
                <a:cs typeface="Arial"/>
                <a:hlinkClick r:id="rId12"/>
              </a:rPr>
              <a:t> STATCOM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dirty="0">
                <a:latin typeface="Arial"/>
                <a:cs typeface="Arial"/>
                <a:hlinkClick r:id="rId13"/>
              </a:rPr>
              <a:t>Transformadores con </a:t>
            </a:r>
            <a:r>
              <a:rPr sz="1100" b="1" spc="-5" dirty="0">
                <a:latin typeface="Arial"/>
                <a:cs typeface="Arial"/>
                <a:hlinkClick r:id="rId13"/>
              </a:rPr>
              <a:t>cambio </a:t>
            </a:r>
            <a:r>
              <a:rPr sz="1100" b="1" dirty="0">
                <a:latin typeface="Arial"/>
                <a:cs typeface="Arial"/>
                <a:hlinkClick r:id="rId13"/>
              </a:rPr>
              <a:t>de</a:t>
            </a:r>
            <a:r>
              <a:rPr sz="1100" b="1" spc="-30" dirty="0">
                <a:latin typeface="Arial"/>
                <a:cs typeface="Arial"/>
                <a:hlinkClick r:id="rId13"/>
              </a:rPr>
              <a:t> </a:t>
            </a:r>
            <a:r>
              <a:rPr sz="1100" b="1" dirty="0">
                <a:latin typeface="Arial"/>
                <a:cs typeface="Arial"/>
                <a:hlinkClick r:id="rId13"/>
              </a:rPr>
              <a:t>tomas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dirty="0">
                <a:latin typeface="Arial"/>
                <a:cs typeface="Arial"/>
                <a:hlinkClick r:id="rId14"/>
              </a:rPr>
              <a:t>Sistemas de</a:t>
            </a:r>
            <a:r>
              <a:rPr sz="1100" b="1" spc="-15" dirty="0">
                <a:latin typeface="Arial"/>
                <a:cs typeface="Arial"/>
                <a:hlinkClick r:id="rId14"/>
              </a:rPr>
              <a:t> </a:t>
            </a:r>
            <a:r>
              <a:rPr sz="1100" b="1" spc="-5" dirty="0">
                <a:latin typeface="Arial"/>
                <a:cs typeface="Arial"/>
                <a:hlinkClick r:id="rId14"/>
              </a:rPr>
              <a:t>excitación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spc="-5" dirty="0">
                <a:latin typeface="Arial"/>
                <a:cs typeface="Arial"/>
                <a:hlinkClick r:id="rId15"/>
              </a:rPr>
              <a:t>El control </a:t>
            </a:r>
            <a:r>
              <a:rPr sz="1100" b="1" dirty="0">
                <a:latin typeface="Arial"/>
                <a:cs typeface="Arial"/>
                <a:hlinkClick r:id="rId15"/>
              </a:rPr>
              <a:t>de tensión </a:t>
            </a:r>
            <a:r>
              <a:rPr sz="1100" b="1" spc="-10" dirty="0">
                <a:latin typeface="Arial"/>
                <a:cs typeface="Arial"/>
                <a:hlinkClick r:id="rId15"/>
              </a:rPr>
              <a:t>en </a:t>
            </a:r>
            <a:r>
              <a:rPr sz="1100" b="1" dirty="0">
                <a:latin typeface="Arial"/>
                <a:cs typeface="Arial"/>
                <a:hlinkClick r:id="rId15"/>
              </a:rPr>
              <a:t>el marco </a:t>
            </a:r>
            <a:r>
              <a:rPr sz="1100" b="1" spc="-5" dirty="0">
                <a:latin typeface="Arial"/>
                <a:cs typeface="Arial"/>
                <a:hlinkClick r:id="rId15"/>
              </a:rPr>
              <a:t>regulatorio</a:t>
            </a:r>
            <a:r>
              <a:rPr sz="1100" b="1" spc="-10" dirty="0">
                <a:latin typeface="Arial"/>
                <a:cs typeface="Arial"/>
                <a:hlinkClick r:id="rId15"/>
              </a:rPr>
              <a:t> </a:t>
            </a:r>
            <a:r>
              <a:rPr sz="1100" b="1" spc="-5" dirty="0">
                <a:latin typeface="Arial"/>
                <a:cs typeface="Arial"/>
                <a:hlinkClick r:id="rId15"/>
              </a:rPr>
              <a:t>español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dirty="0">
                <a:latin typeface="Arial"/>
                <a:cs typeface="Arial"/>
                <a:hlinkClick r:id="rId16"/>
              </a:rPr>
              <a:t>Estabilidad de</a:t>
            </a:r>
            <a:r>
              <a:rPr sz="1100" b="1" spc="-25" dirty="0">
                <a:latin typeface="Arial"/>
                <a:cs typeface="Arial"/>
                <a:hlinkClick r:id="rId16"/>
              </a:rPr>
              <a:t> </a:t>
            </a:r>
            <a:r>
              <a:rPr sz="1100" b="1" dirty="0">
                <a:latin typeface="Arial"/>
                <a:cs typeface="Arial"/>
                <a:hlinkClick r:id="rId16"/>
              </a:rPr>
              <a:t>tensión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100" b="1" spc="-5" dirty="0">
                <a:latin typeface="Arial"/>
                <a:cs typeface="Arial"/>
                <a:hlinkClick r:id="rId17"/>
              </a:rPr>
              <a:t>Bibliografía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81022"/>
            <a:ext cx="5776595" cy="834263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65"/>
              </a:spcBef>
              <a:tabLst>
                <a:tab pos="5750560" algn="l"/>
              </a:tabLst>
            </a:pP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Control</a:t>
            </a:r>
            <a:r>
              <a:rPr sz="1450" b="1" u="sng" spc="-11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50" b="1" u="sng" spc="-114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potencia</a:t>
            </a:r>
            <a:r>
              <a:rPr sz="1450" b="1" u="sng" spc="-12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reactiva</a:t>
            </a:r>
            <a:r>
              <a:rPr sz="1450" b="1" u="sng" spc="-10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y</a:t>
            </a:r>
            <a:r>
              <a:rPr sz="1450" b="1" u="sng" spc="-14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control</a:t>
            </a:r>
            <a:r>
              <a:rPr sz="1450" b="1" u="sng" spc="-10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50" b="1" u="sng" spc="-12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tensión	</a:t>
            </a:r>
            <a:endParaRPr sz="1450">
              <a:latin typeface="Arial"/>
              <a:cs typeface="Arial"/>
            </a:endParaRPr>
          </a:p>
          <a:p>
            <a:pPr marL="12700" marR="22225" algn="just">
              <a:lnSpc>
                <a:spcPct val="136400"/>
              </a:lnSpc>
              <a:spcBef>
                <a:spcPts val="254"/>
              </a:spcBef>
            </a:pPr>
            <a:r>
              <a:rPr sz="1100" spc="-5" dirty="0">
                <a:latin typeface="Arial"/>
                <a:cs typeface="Arial"/>
              </a:rPr>
              <a:t>Dados </a:t>
            </a:r>
            <a:r>
              <a:rPr sz="1100" dirty="0">
                <a:latin typeface="Arial"/>
                <a:cs typeface="Arial"/>
              </a:rPr>
              <a:t>dos nudos de un sistema </a:t>
            </a:r>
            <a:r>
              <a:rPr sz="1100" spc="-5" dirty="0">
                <a:latin typeface="Arial"/>
                <a:cs typeface="Arial"/>
              </a:rPr>
              <a:t>eléctrico conectados entre </a:t>
            </a:r>
            <a:r>
              <a:rPr sz="1100" spc="-10" dirty="0">
                <a:latin typeface="Arial"/>
                <a:cs typeface="Arial"/>
              </a:rPr>
              <a:t>sí, </a:t>
            </a:r>
            <a:r>
              <a:rPr sz="1100" spc="-5" dirty="0">
                <a:latin typeface="Arial"/>
                <a:cs typeface="Arial"/>
              </a:rPr>
              <a:t>la diferencia </a:t>
            </a:r>
            <a:r>
              <a:rPr sz="1100" dirty="0">
                <a:latin typeface="Arial"/>
                <a:cs typeface="Arial"/>
              </a:rPr>
              <a:t>entre </a:t>
            </a:r>
            <a:r>
              <a:rPr sz="1100" spc="-5" dirty="0">
                <a:latin typeface="Arial"/>
                <a:cs typeface="Arial"/>
              </a:rPr>
              <a:t>los valores  eficaces </a:t>
            </a:r>
            <a:r>
              <a:rPr sz="1100" dirty="0">
                <a:latin typeface="Arial"/>
                <a:cs typeface="Arial"/>
              </a:rPr>
              <a:t>de sus </a:t>
            </a:r>
            <a:r>
              <a:rPr sz="1100" spc="-5" dirty="0">
                <a:latin typeface="Arial"/>
                <a:cs typeface="Arial"/>
              </a:rPr>
              <a:t>tensiones </a:t>
            </a:r>
            <a:r>
              <a:rPr sz="1100" dirty="0">
                <a:latin typeface="Arial"/>
                <a:cs typeface="Arial"/>
              </a:rPr>
              <a:t>y el flujo de </a:t>
            </a:r>
            <a:r>
              <a:rPr sz="1100" spc="-5" dirty="0">
                <a:latin typeface="Arial"/>
                <a:cs typeface="Arial"/>
              </a:rPr>
              <a:t>potencia reactiva </a:t>
            </a:r>
            <a:r>
              <a:rPr sz="1100" dirty="0">
                <a:latin typeface="Arial"/>
                <a:cs typeface="Arial"/>
              </a:rPr>
              <a:t>entre </a:t>
            </a:r>
            <a:r>
              <a:rPr sz="1100" spc="-5" dirty="0">
                <a:latin typeface="Arial"/>
                <a:cs typeface="Arial"/>
              </a:rPr>
              <a:t>ellos </a:t>
            </a:r>
            <a:r>
              <a:rPr sz="1100" dirty="0">
                <a:latin typeface="Arial"/>
                <a:cs typeface="Arial"/>
              </a:rPr>
              <a:t>están </a:t>
            </a:r>
            <a:r>
              <a:rPr sz="1100" spc="-5" dirty="0">
                <a:latin typeface="Arial"/>
                <a:cs typeface="Arial"/>
              </a:rPr>
              <a:t>fuertemente  relacionados. </a:t>
            </a:r>
            <a:r>
              <a:rPr sz="1100" dirty="0">
                <a:latin typeface="Arial"/>
                <a:cs typeface="Arial"/>
              </a:rPr>
              <a:t>A su </a:t>
            </a:r>
            <a:r>
              <a:rPr sz="1100" spc="-10" dirty="0">
                <a:latin typeface="Arial"/>
                <a:cs typeface="Arial"/>
              </a:rPr>
              <a:t>vez, </a:t>
            </a:r>
            <a:r>
              <a:rPr sz="1100" spc="-5" dirty="0">
                <a:latin typeface="Arial"/>
                <a:cs typeface="Arial"/>
              </a:rPr>
              <a:t>tanto la caída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como el flujo de </a:t>
            </a:r>
            <a:r>
              <a:rPr sz="1100" spc="-5" dirty="0">
                <a:latin typeface="Arial"/>
                <a:cs typeface="Arial"/>
              </a:rPr>
              <a:t>reactiva </a:t>
            </a:r>
            <a:r>
              <a:rPr sz="1100" dirty="0">
                <a:latin typeface="Arial"/>
                <a:cs typeface="Arial"/>
              </a:rPr>
              <a:t>son </a:t>
            </a:r>
            <a:r>
              <a:rPr sz="1100" spc="-5" dirty="0">
                <a:latin typeface="Arial"/>
                <a:cs typeface="Arial"/>
              </a:rPr>
              <a:t>relativamente  independientes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desfases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del </a:t>
            </a:r>
            <a:r>
              <a:rPr sz="1100" dirty="0">
                <a:latin typeface="Arial"/>
                <a:cs typeface="Arial"/>
              </a:rPr>
              <a:t>flujo de </a:t>
            </a:r>
            <a:r>
              <a:rPr sz="1100" spc="-5" dirty="0">
                <a:latin typeface="Arial"/>
                <a:cs typeface="Arial"/>
              </a:rPr>
              <a:t>potencia activa. El </a:t>
            </a:r>
            <a:r>
              <a:rPr sz="1100" dirty="0">
                <a:latin typeface="Arial"/>
                <a:cs typeface="Arial"/>
              </a:rPr>
              <a:t>desacoplamiento  entre flujo de </a:t>
            </a:r>
            <a:r>
              <a:rPr sz="1100" spc="-5" dirty="0">
                <a:latin typeface="Arial"/>
                <a:cs typeface="Arial"/>
              </a:rPr>
              <a:t>reactiva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caída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tensión, </a:t>
            </a:r>
            <a:r>
              <a:rPr sz="1100" dirty="0">
                <a:latin typeface="Arial"/>
                <a:cs typeface="Arial"/>
              </a:rPr>
              <a:t>por un </a:t>
            </a:r>
            <a:r>
              <a:rPr sz="1100" spc="-5" dirty="0">
                <a:latin typeface="Arial"/>
                <a:cs typeface="Arial"/>
              </a:rPr>
              <a:t>lado, </a:t>
            </a:r>
            <a:r>
              <a:rPr sz="1100" dirty="0">
                <a:latin typeface="Arial"/>
                <a:cs typeface="Arial"/>
              </a:rPr>
              <a:t>y flujo de </a:t>
            </a:r>
            <a:r>
              <a:rPr sz="1100" spc="-5" dirty="0">
                <a:latin typeface="Arial"/>
                <a:cs typeface="Arial"/>
              </a:rPr>
              <a:t>activa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desfase angular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tensión,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otro,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tanto mayor cuanto </a:t>
            </a:r>
            <a:r>
              <a:rPr sz="1100" dirty="0">
                <a:latin typeface="Arial"/>
                <a:cs typeface="Arial"/>
              </a:rPr>
              <a:t>más inductivo es el </a:t>
            </a:r>
            <a:r>
              <a:rPr sz="1100" spc="-5" dirty="0">
                <a:latin typeface="Arial"/>
                <a:cs typeface="Arial"/>
              </a:rPr>
              <a:t>carácter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10" dirty="0">
                <a:latin typeface="Arial"/>
                <a:cs typeface="Arial"/>
              </a:rPr>
              <a:t>las </a:t>
            </a:r>
            <a:r>
              <a:rPr sz="1100" spc="-5" dirty="0">
                <a:latin typeface="Arial"/>
                <a:cs typeface="Arial"/>
              </a:rPr>
              <a:t>líneas,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decir,  </a:t>
            </a:r>
            <a:r>
              <a:rPr sz="1100" dirty="0">
                <a:latin typeface="Arial"/>
                <a:cs typeface="Arial"/>
              </a:rPr>
              <a:t>más 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de </a:t>
            </a:r>
            <a:r>
              <a:rPr sz="1100" spc="-5" dirty="0">
                <a:latin typeface="Arial"/>
                <a:cs typeface="Arial"/>
              </a:rPr>
              <a:t>transporte </a:t>
            </a:r>
            <a:r>
              <a:rPr sz="1100" dirty="0">
                <a:latin typeface="Arial"/>
                <a:cs typeface="Arial"/>
              </a:rPr>
              <a:t>que en </a:t>
            </a:r>
            <a:r>
              <a:rPr sz="1100" spc="-5" dirty="0">
                <a:latin typeface="Arial"/>
                <a:cs typeface="Arial"/>
              </a:rPr>
              <a:t>las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distribución, </a:t>
            </a:r>
            <a:r>
              <a:rPr sz="1100" dirty="0">
                <a:latin typeface="Arial"/>
                <a:cs typeface="Arial"/>
              </a:rPr>
              <a:t>y también </a:t>
            </a:r>
            <a:r>
              <a:rPr sz="1100" spc="-5" dirty="0">
                <a:latin typeface="Arial"/>
                <a:cs typeface="Arial"/>
              </a:rPr>
              <a:t>cuanto </a:t>
            </a:r>
            <a:r>
              <a:rPr sz="1100" dirty="0">
                <a:latin typeface="Arial"/>
                <a:cs typeface="Arial"/>
              </a:rPr>
              <a:t>menos </a:t>
            </a:r>
            <a:r>
              <a:rPr sz="1100" spc="-5" dirty="0">
                <a:latin typeface="Arial"/>
                <a:cs typeface="Arial"/>
              </a:rPr>
              <a:t>cargadas  </a:t>
            </a:r>
            <a:r>
              <a:rPr sz="1100" dirty="0">
                <a:latin typeface="Arial"/>
                <a:cs typeface="Arial"/>
              </a:rPr>
              <a:t>están.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24130" algn="just">
              <a:lnSpc>
                <a:spcPct val="136400"/>
              </a:lnSpc>
              <a:spcBef>
                <a:spcPts val="5"/>
              </a:spcBef>
            </a:pPr>
            <a:r>
              <a:rPr sz="1100" spc="-5" dirty="0">
                <a:latin typeface="Arial"/>
                <a:cs typeface="Arial"/>
              </a:rPr>
              <a:t>En general,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afirmarse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la potencia reactiva circula </a:t>
            </a:r>
            <a:r>
              <a:rPr sz="1100" dirty="0">
                <a:latin typeface="Arial"/>
                <a:cs typeface="Arial"/>
              </a:rPr>
              <a:t>desde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nudos con </a:t>
            </a:r>
            <a:r>
              <a:rPr sz="1100" spc="-5" dirty="0">
                <a:latin typeface="Arial"/>
                <a:cs typeface="Arial"/>
              </a:rPr>
              <a:t>tensión  mayor hacia los </a:t>
            </a:r>
            <a:r>
              <a:rPr sz="1100" dirty="0">
                <a:latin typeface="Arial"/>
                <a:cs typeface="Arial"/>
              </a:rPr>
              <a:t>nudos </a:t>
            </a:r>
            <a:r>
              <a:rPr sz="1100" spc="-5" dirty="0">
                <a:latin typeface="Arial"/>
                <a:cs typeface="Arial"/>
              </a:rPr>
              <a:t>con tensión menor, considerando ambas tensiones </a:t>
            </a:r>
            <a:r>
              <a:rPr sz="1100" dirty="0">
                <a:latin typeface="Arial"/>
                <a:cs typeface="Arial"/>
              </a:rPr>
              <a:t>en por </a:t>
            </a:r>
            <a:r>
              <a:rPr sz="1100" spc="-5" dirty="0">
                <a:latin typeface="Arial"/>
                <a:cs typeface="Arial"/>
              </a:rPr>
              <a:t>unidad. De  la </a:t>
            </a:r>
            <a:r>
              <a:rPr sz="1100" dirty="0">
                <a:latin typeface="Arial"/>
                <a:cs typeface="Arial"/>
              </a:rPr>
              <a:t>misma forma, puede </a:t>
            </a:r>
            <a:r>
              <a:rPr sz="1100" spc="-5" dirty="0">
                <a:latin typeface="Arial"/>
                <a:cs typeface="Arial"/>
              </a:rPr>
              <a:t>afirmarse </a:t>
            </a:r>
            <a:r>
              <a:rPr sz="1100" spc="5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para aumentar la </a:t>
            </a:r>
            <a:r>
              <a:rPr sz="1100" dirty="0">
                <a:latin typeface="Arial"/>
                <a:cs typeface="Arial"/>
              </a:rPr>
              <a:t>tensión en un </a:t>
            </a:r>
            <a:r>
              <a:rPr sz="1100" spc="-5" dirty="0">
                <a:latin typeface="Arial"/>
                <a:cs typeface="Arial"/>
              </a:rPr>
              <a:t>nudo </a:t>
            </a:r>
            <a:r>
              <a:rPr sz="1100" dirty="0">
                <a:latin typeface="Arial"/>
                <a:cs typeface="Arial"/>
              </a:rPr>
              <a:t>hay que </a:t>
            </a:r>
            <a:r>
              <a:rPr sz="1100" spc="-5" dirty="0">
                <a:latin typeface="Arial"/>
                <a:cs typeface="Arial"/>
              </a:rPr>
              <a:t>inyectar  </a:t>
            </a:r>
            <a:r>
              <a:rPr sz="1100" dirty="0">
                <a:latin typeface="Arial"/>
                <a:cs typeface="Arial"/>
              </a:rPr>
              <a:t>en él </a:t>
            </a:r>
            <a:r>
              <a:rPr sz="1100" spc="-5" dirty="0">
                <a:latin typeface="Arial"/>
                <a:cs typeface="Arial"/>
              </a:rPr>
              <a:t>potencia reactiva, </a:t>
            </a:r>
            <a:r>
              <a:rPr sz="1100" dirty="0">
                <a:latin typeface="Arial"/>
                <a:cs typeface="Arial"/>
              </a:rPr>
              <a:t>y para </a:t>
            </a:r>
            <a:r>
              <a:rPr sz="1100" spc="-5" dirty="0">
                <a:latin typeface="Arial"/>
                <a:cs typeface="Arial"/>
              </a:rPr>
              <a:t>disminuir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hay que </a:t>
            </a:r>
            <a:r>
              <a:rPr sz="1100" spc="-5" dirty="0">
                <a:latin typeface="Arial"/>
                <a:cs typeface="Arial"/>
              </a:rPr>
              <a:t>extraer potencia reactiva, 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-2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dicho  </a:t>
            </a:r>
            <a:r>
              <a:rPr sz="1100" dirty="0">
                <a:latin typeface="Arial"/>
                <a:cs typeface="Arial"/>
              </a:rPr>
              <a:t>de otro modo, </a:t>
            </a:r>
            <a:r>
              <a:rPr sz="1100" spc="-5" dirty="0">
                <a:latin typeface="Arial"/>
                <a:cs typeface="Arial"/>
              </a:rPr>
              <a:t>inyectar potencia reactiva negativa. </a:t>
            </a:r>
            <a:r>
              <a:rPr sz="1100" dirty="0">
                <a:latin typeface="Arial"/>
                <a:cs typeface="Arial"/>
              </a:rPr>
              <a:t>Por eso es muy común </a:t>
            </a:r>
            <a:r>
              <a:rPr sz="1100" spc="-5" dirty="0">
                <a:latin typeface="Arial"/>
                <a:cs typeface="Arial"/>
              </a:rPr>
              <a:t>emplear  indistintamente las expresiones ``control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tensión''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``control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reactiva''. El control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necesario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por </a:t>
            </a:r>
            <a:r>
              <a:rPr sz="1100" spc="-5" dirty="0">
                <a:latin typeface="Arial"/>
                <a:cs typeface="Arial"/>
              </a:rPr>
              <a:t>varias razones: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317500" marR="22860" indent="-228600" algn="just">
              <a:lnSpc>
                <a:spcPct val="136400"/>
              </a:lnSpc>
              <a:buAutoNum type="arabicPeriod"/>
              <a:tabLst>
                <a:tab pos="317500" algn="l"/>
              </a:tabLst>
            </a:pPr>
            <a:r>
              <a:rPr sz="1100" dirty="0">
                <a:latin typeface="Arial"/>
                <a:cs typeface="Arial"/>
              </a:rPr>
              <a:t>Las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tensiones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nudos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deben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permanecer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dentro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unos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límites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aceptables.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Tanto 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equipos de </a:t>
            </a:r>
            <a:r>
              <a:rPr sz="1100" spc="-5" dirty="0">
                <a:latin typeface="Arial"/>
                <a:cs typeface="Arial"/>
              </a:rPr>
              <a:t>las instalaciones eléctricas como los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consumidores están  diseñados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trabajar </a:t>
            </a:r>
            <a:r>
              <a:rPr sz="1100" dirty="0">
                <a:latin typeface="Arial"/>
                <a:cs typeface="Arial"/>
              </a:rPr>
              <a:t>en un </a:t>
            </a:r>
            <a:r>
              <a:rPr sz="1100" spc="-5" dirty="0">
                <a:latin typeface="Arial"/>
                <a:cs typeface="Arial"/>
              </a:rPr>
              <a:t>rango determinado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tensión, por lo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operación de  </a:t>
            </a:r>
            <a:r>
              <a:rPr sz="1100" spc="-5" dirty="0">
                <a:latin typeface="Arial"/>
                <a:cs typeface="Arial"/>
              </a:rPr>
              <a:t>los mismos </a:t>
            </a:r>
            <a:r>
              <a:rPr sz="1100" dirty="0">
                <a:latin typeface="Arial"/>
                <a:cs typeface="Arial"/>
              </a:rPr>
              <a:t>fuera de </a:t>
            </a:r>
            <a:r>
              <a:rPr sz="1100" spc="-5" dirty="0">
                <a:latin typeface="Arial"/>
                <a:cs typeface="Arial"/>
              </a:rPr>
              <a:t>este rango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afectar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1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funcionamiento 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estropearlos.</a:t>
            </a:r>
            <a:endParaRPr sz="1100">
              <a:latin typeface="Arial"/>
              <a:cs typeface="Arial"/>
            </a:endParaRPr>
          </a:p>
          <a:p>
            <a:pPr marL="317500" indent="-228600" algn="just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Un </a:t>
            </a:r>
            <a:r>
              <a:rPr sz="1100" dirty="0">
                <a:latin typeface="Arial"/>
                <a:cs typeface="Arial"/>
              </a:rPr>
              <a:t>buen </a:t>
            </a:r>
            <a:r>
              <a:rPr sz="1100" spc="-5" dirty="0">
                <a:latin typeface="Arial"/>
                <a:cs typeface="Arial"/>
              </a:rPr>
              <a:t>nivel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mejora </a:t>
            </a:r>
            <a:r>
              <a:rPr sz="1100" spc="-5" dirty="0">
                <a:latin typeface="Arial"/>
                <a:cs typeface="Arial"/>
              </a:rPr>
              <a:t>la estabilidad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sistema.</a:t>
            </a:r>
            <a:endParaRPr sz="1100">
              <a:latin typeface="Arial"/>
              <a:cs typeface="Arial"/>
            </a:endParaRPr>
          </a:p>
          <a:p>
            <a:pPr marL="317500" marR="24130" indent="-228600" algn="just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El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flujo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provoca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pérdidas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las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líneas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por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efecto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Joule,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control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adecuado  </a:t>
            </a:r>
            <a:r>
              <a:rPr sz="1100" spc="-5" dirty="0">
                <a:latin typeface="Arial"/>
                <a:cs typeface="Arial"/>
              </a:rPr>
              <a:t>ayuda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reducir estas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pérdidas.</a:t>
            </a:r>
            <a:endParaRPr sz="1100">
              <a:latin typeface="Arial"/>
              <a:cs typeface="Arial"/>
            </a:endParaRPr>
          </a:p>
          <a:p>
            <a:pPr marL="12700" marR="23495" algn="just">
              <a:lnSpc>
                <a:spcPct val="136400"/>
              </a:lnSpc>
              <a:spcBef>
                <a:spcPts val="300"/>
              </a:spcBef>
            </a:pPr>
            <a:r>
              <a:rPr sz="1100" dirty="0">
                <a:latin typeface="Arial"/>
                <a:cs typeface="Arial"/>
              </a:rPr>
              <a:t>A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largo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día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las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cargas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sistema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eléctrico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varían,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ellas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demanda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reactiva,  </a:t>
            </a:r>
            <a:r>
              <a:rPr sz="1100" dirty="0">
                <a:latin typeface="Arial"/>
                <a:cs typeface="Arial"/>
              </a:rPr>
              <a:t>por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sistema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control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debe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operar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forma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continua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para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corregir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desviaciones 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tensión.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Además,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ser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posible,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potencia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reactiva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debe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producirse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allí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donde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necesita,  </a:t>
            </a:r>
            <a:r>
              <a:rPr sz="1100" dirty="0">
                <a:latin typeface="Arial"/>
                <a:cs typeface="Arial"/>
              </a:rPr>
              <a:t>con el fin de </a:t>
            </a:r>
            <a:r>
              <a:rPr sz="1100" spc="-5" dirty="0">
                <a:latin typeface="Arial"/>
                <a:cs typeface="Arial"/>
              </a:rPr>
              <a:t>reducir los gradientes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las pérdidas del sistema. En </a:t>
            </a:r>
            <a:r>
              <a:rPr sz="1100" dirty="0">
                <a:latin typeface="Arial"/>
                <a:cs typeface="Arial"/>
              </a:rPr>
              <a:t>este </a:t>
            </a:r>
            <a:r>
              <a:rPr sz="1100" spc="-5" dirty="0">
                <a:latin typeface="Arial"/>
                <a:cs typeface="Arial"/>
              </a:rPr>
              <a:t>sentido </a:t>
            </a:r>
            <a:r>
              <a:rPr sz="1100" dirty="0">
                <a:latin typeface="Arial"/>
                <a:cs typeface="Arial"/>
              </a:rPr>
              <a:t>el  control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control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esencialmente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local,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contrario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control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frecuencia,  </a:t>
            </a:r>
            <a:r>
              <a:rPr sz="1100" dirty="0">
                <a:latin typeface="Arial"/>
                <a:cs typeface="Arial"/>
              </a:rPr>
              <a:t>y por </a:t>
            </a:r>
            <a:r>
              <a:rPr sz="1100" spc="-5" dirty="0">
                <a:latin typeface="Arial"/>
                <a:cs typeface="Arial"/>
              </a:rPr>
              <a:t>ello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ejecuta mediante dispositivos repartidos </a:t>
            </a:r>
            <a:r>
              <a:rPr sz="1100" dirty="0">
                <a:latin typeface="Arial"/>
                <a:cs typeface="Arial"/>
              </a:rPr>
              <a:t>por todo </a:t>
            </a:r>
            <a:r>
              <a:rPr sz="1100" spc="5" dirty="0">
                <a:latin typeface="Arial"/>
                <a:cs typeface="Arial"/>
              </a:rPr>
              <a:t>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sistema.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tabLst>
                <a:tab pos="5300980" algn="l"/>
              </a:tabLst>
            </a:pP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Elementos</a:t>
            </a:r>
            <a:r>
              <a:rPr sz="1450" b="1" u="sng" spc="-1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4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que</a:t>
            </a:r>
            <a:r>
              <a:rPr sz="1450" b="1" u="sng" spc="-114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producen</a:t>
            </a:r>
            <a:r>
              <a:rPr sz="1450" b="1" u="sng" spc="-11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o</a:t>
            </a:r>
            <a:r>
              <a:rPr sz="1450" b="1" u="sng" spc="-11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consumen</a:t>
            </a:r>
            <a:r>
              <a:rPr sz="1450" b="1" u="sng" spc="-12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potencia</a:t>
            </a:r>
            <a:r>
              <a:rPr sz="1450" b="1" u="sng" spc="-114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reactiva	</a:t>
            </a:r>
            <a:endParaRPr sz="1450">
              <a:latin typeface="Arial"/>
              <a:cs typeface="Arial"/>
            </a:endParaRPr>
          </a:p>
          <a:p>
            <a:pPr marL="12700" marR="23495" algn="just">
              <a:lnSpc>
                <a:spcPct val="136400"/>
              </a:lnSpc>
              <a:spcBef>
                <a:spcPts val="260"/>
              </a:spcBef>
            </a:pPr>
            <a:r>
              <a:rPr sz="1100" dirty="0">
                <a:latin typeface="Arial"/>
                <a:cs typeface="Arial"/>
              </a:rPr>
              <a:t>Antes de </a:t>
            </a:r>
            <a:r>
              <a:rPr sz="1100" spc="-5" dirty="0">
                <a:latin typeface="Arial"/>
                <a:cs typeface="Arial"/>
              </a:rPr>
              <a:t>abordar los distintos mecanismos utilizados para controlar la tensión, consideremos  cuáles </a:t>
            </a:r>
            <a:r>
              <a:rPr sz="1100" dirty="0">
                <a:latin typeface="Arial"/>
                <a:cs typeface="Arial"/>
              </a:rPr>
              <a:t>son </a:t>
            </a:r>
            <a:r>
              <a:rPr sz="1100" spc="-5" dirty="0">
                <a:latin typeface="Arial"/>
                <a:cs typeface="Arial"/>
              </a:rPr>
              <a:t>los componentes </a:t>
            </a:r>
            <a:r>
              <a:rPr sz="1100" dirty="0">
                <a:latin typeface="Arial"/>
                <a:cs typeface="Arial"/>
              </a:rPr>
              <a:t>de un </a:t>
            </a:r>
            <a:r>
              <a:rPr sz="1100" spc="-5" dirty="0">
                <a:latin typeface="Arial"/>
                <a:cs typeface="Arial"/>
              </a:rPr>
              <a:t>sistema eléctrico </a:t>
            </a:r>
            <a:r>
              <a:rPr sz="1100" dirty="0">
                <a:latin typeface="Arial"/>
                <a:cs typeface="Arial"/>
              </a:rPr>
              <a:t>que producen o </a:t>
            </a:r>
            <a:r>
              <a:rPr sz="1100" spc="-5" dirty="0">
                <a:latin typeface="Arial"/>
                <a:cs typeface="Arial"/>
              </a:rPr>
              <a:t>consumen potencia  reactiva </a:t>
            </a:r>
            <a:r>
              <a:rPr sz="1100" dirty="0">
                <a:latin typeface="Arial"/>
                <a:cs typeface="Arial"/>
              </a:rPr>
              <a:t>[ </a:t>
            </a:r>
            <a:r>
              <a:rPr sz="1100" u="sng" spc="-5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1</a:t>
            </a:r>
            <a:r>
              <a:rPr sz="1100" spc="-5" dirty="0">
                <a:latin typeface="Arial"/>
                <a:cs typeface="Arial"/>
              </a:rPr>
              <a:t>, sec.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11.2.1]: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958087"/>
            <a:ext cx="5776595" cy="8766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Generadores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síncronos: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469265" marR="22225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Pueden generar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consumir potencia reactiva dependiendo </a:t>
            </a:r>
            <a:r>
              <a:rPr sz="1100" dirty="0">
                <a:latin typeface="Arial"/>
                <a:cs typeface="Arial"/>
              </a:rPr>
              <a:t>de su </a:t>
            </a:r>
            <a:r>
              <a:rPr sz="1100" spc="-5" dirty="0">
                <a:latin typeface="Arial"/>
                <a:cs typeface="Arial"/>
              </a:rPr>
              <a:t>excitación. Esta  capacidad está limitada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los márgenes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funcionamiento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máquina,  </a:t>
            </a:r>
            <a:r>
              <a:rPr sz="1100" spc="-5" dirty="0">
                <a:latin typeface="Arial"/>
                <a:cs typeface="Arial"/>
              </a:rPr>
              <a:t>fundamentalmente la corriente máxima </a:t>
            </a:r>
            <a:r>
              <a:rPr sz="1100" dirty="0">
                <a:latin typeface="Arial"/>
                <a:cs typeface="Arial"/>
              </a:rPr>
              <a:t>en el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de campo y </a:t>
            </a:r>
            <a:r>
              <a:rPr sz="1100" spc="-5" dirty="0">
                <a:latin typeface="Arial"/>
                <a:cs typeface="Arial"/>
              </a:rPr>
              <a:t>la corriente  máxima </a:t>
            </a:r>
            <a:r>
              <a:rPr sz="1100" dirty="0">
                <a:latin typeface="Arial"/>
                <a:cs typeface="Arial"/>
              </a:rPr>
              <a:t>en el </a:t>
            </a:r>
            <a:r>
              <a:rPr sz="1100" spc="-5" dirty="0">
                <a:latin typeface="Arial"/>
                <a:cs typeface="Arial"/>
              </a:rPr>
              <a:t>devanado inducido. Normalmente los generadores síncronos están  </a:t>
            </a:r>
            <a:r>
              <a:rPr sz="1100" dirty="0">
                <a:latin typeface="Arial"/>
                <a:cs typeface="Arial"/>
              </a:rPr>
              <a:t>equipados con </a:t>
            </a:r>
            <a:r>
              <a:rPr sz="1100" spc="-5" dirty="0">
                <a:latin typeface="Arial"/>
                <a:cs typeface="Arial"/>
              </a:rPr>
              <a:t>reguladores automáticos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controlan </a:t>
            </a:r>
            <a:r>
              <a:rPr sz="1100" dirty="0">
                <a:latin typeface="Arial"/>
                <a:cs typeface="Arial"/>
              </a:rPr>
              <a:t>de forma </a:t>
            </a:r>
            <a:r>
              <a:rPr sz="1100" spc="-5" dirty="0">
                <a:latin typeface="Arial"/>
                <a:cs typeface="Arial"/>
              </a:rPr>
              <a:t>continua la tensión  </a:t>
            </a:r>
            <a:r>
              <a:rPr sz="1100" dirty="0">
                <a:latin typeface="Arial"/>
                <a:cs typeface="Arial"/>
              </a:rPr>
              <a:t>en el punto 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conexión.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Arial"/>
                <a:cs typeface="Arial"/>
              </a:rPr>
              <a:t>Líneas</a:t>
            </a:r>
            <a:r>
              <a:rPr sz="1100" b="1" spc="-5" dirty="0">
                <a:latin typeface="Arial"/>
                <a:cs typeface="Arial"/>
              </a:rPr>
              <a:t> aéreas: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165100" marR="25400" algn="just">
              <a:lnSpc>
                <a:spcPct val="136600"/>
              </a:lnSpc>
            </a:pPr>
            <a:r>
              <a:rPr sz="1100" spc="-5" dirty="0">
                <a:latin typeface="Arial"/>
                <a:cs typeface="Arial"/>
              </a:rPr>
              <a:t>En </a:t>
            </a:r>
            <a:r>
              <a:rPr sz="1100" dirty="0">
                <a:latin typeface="Arial"/>
                <a:cs typeface="Arial"/>
              </a:rPr>
              <a:t>función de su </a:t>
            </a:r>
            <a:r>
              <a:rPr sz="1100" spc="-5" dirty="0">
                <a:latin typeface="Arial"/>
                <a:cs typeface="Arial"/>
              </a:rPr>
              <a:t>carga, </a:t>
            </a:r>
            <a:r>
              <a:rPr sz="1100" dirty="0">
                <a:latin typeface="Arial"/>
                <a:cs typeface="Arial"/>
              </a:rPr>
              <a:t>absorben o </a:t>
            </a:r>
            <a:r>
              <a:rPr sz="1100" spc="-5" dirty="0">
                <a:latin typeface="Arial"/>
                <a:cs typeface="Arial"/>
              </a:rPr>
              <a:t>generan potencia reactiva. En general, </a:t>
            </a:r>
            <a:r>
              <a:rPr sz="1100" dirty="0">
                <a:latin typeface="Arial"/>
                <a:cs typeface="Arial"/>
              </a:rPr>
              <a:t>cuando están  cargadas absorben </a:t>
            </a:r>
            <a:r>
              <a:rPr sz="1100" spc="-5" dirty="0">
                <a:latin typeface="Arial"/>
                <a:cs typeface="Arial"/>
              </a:rPr>
              <a:t>reactiva, </a:t>
            </a:r>
            <a:r>
              <a:rPr sz="1100" dirty="0">
                <a:latin typeface="Arial"/>
                <a:cs typeface="Arial"/>
              </a:rPr>
              <a:t>y cuando están </a:t>
            </a:r>
            <a:r>
              <a:rPr sz="1100" spc="-5" dirty="0">
                <a:latin typeface="Arial"/>
                <a:cs typeface="Arial"/>
              </a:rPr>
              <a:t>descargadas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generan.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Cables subterráneos: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marL="165100" algn="just">
              <a:lnSpc>
                <a:spcPct val="100000"/>
              </a:lnSpc>
            </a:pPr>
            <a:r>
              <a:rPr sz="1100" spc="-5" dirty="0">
                <a:latin typeface="Arial"/>
                <a:cs typeface="Arial"/>
              </a:rPr>
              <a:t>Debido </a:t>
            </a:r>
            <a:r>
              <a:rPr sz="1100" dirty="0">
                <a:latin typeface="Arial"/>
                <a:cs typeface="Arial"/>
              </a:rPr>
              <a:t>a su </a:t>
            </a:r>
            <a:r>
              <a:rPr sz="1100" spc="-5" dirty="0">
                <a:latin typeface="Arial"/>
                <a:cs typeface="Arial"/>
              </a:rPr>
              <a:t>elevada capacidad distribuida, </a:t>
            </a:r>
            <a:r>
              <a:rPr sz="1100" dirty="0">
                <a:latin typeface="Arial"/>
                <a:cs typeface="Arial"/>
              </a:rPr>
              <a:t>generan </a:t>
            </a:r>
            <a:r>
              <a:rPr sz="1100" spc="-5" dirty="0">
                <a:latin typeface="Arial"/>
                <a:cs typeface="Arial"/>
              </a:rPr>
              <a:t>potencia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Arial"/>
                <a:cs typeface="Arial"/>
              </a:rPr>
              <a:t>Transformadores: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165100" marR="24765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Siempre consumen potencia reactiva. Cuando </a:t>
            </a:r>
            <a:r>
              <a:rPr sz="1100" dirty="0">
                <a:latin typeface="Arial"/>
                <a:cs typeface="Arial"/>
              </a:rPr>
              <a:t>están </a:t>
            </a:r>
            <a:r>
              <a:rPr sz="1100" spc="-5" dirty="0">
                <a:latin typeface="Arial"/>
                <a:cs typeface="Arial"/>
              </a:rPr>
              <a:t>descargados lo </a:t>
            </a:r>
            <a:r>
              <a:rPr sz="1100" dirty="0">
                <a:latin typeface="Arial"/>
                <a:cs typeface="Arial"/>
              </a:rPr>
              <a:t>hacen por </a:t>
            </a:r>
            <a:r>
              <a:rPr sz="1100" spc="-5" dirty="0">
                <a:latin typeface="Arial"/>
                <a:cs typeface="Arial"/>
              </a:rPr>
              <a:t>la  reactancia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magnetización, </a:t>
            </a:r>
            <a:r>
              <a:rPr sz="1100" dirty="0">
                <a:latin typeface="Arial"/>
                <a:cs typeface="Arial"/>
              </a:rPr>
              <a:t>y cuando están cargados </a:t>
            </a:r>
            <a:r>
              <a:rPr sz="1100" spc="-5" dirty="0">
                <a:latin typeface="Arial"/>
                <a:cs typeface="Arial"/>
              </a:rPr>
              <a:t>consumen reactiva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10" dirty="0">
                <a:latin typeface="Arial"/>
                <a:cs typeface="Arial"/>
              </a:rPr>
              <a:t>la  </a:t>
            </a:r>
            <a:r>
              <a:rPr sz="1100" spc="-5" dirty="0">
                <a:latin typeface="Arial"/>
                <a:cs typeface="Arial"/>
              </a:rPr>
              <a:t>reactancia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serie.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b="1" spc="-5" dirty="0">
                <a:latin typeface="Arial"/>
                <a:cs typeface="Arial"/>
              </a:rPr>
              <a:t>Cargas: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165100" marR="22860" algn="just">
              <a:lnSpc>
                <a:spcPct val="136400"/>
              </a:lnSpc>
              <a:spcBef>
                <a:spcPts val="5"/>
              </a:spcBef>
            </a:pPr>
            <a:r>
              <a:rPr sz="1100" spc="-5" dirty="0">
                <a:latin typeface="Arial"/>
                <a:cs typeface="Arial"/>
              </a:rPr>
              <a:t>Normalmente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absorben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potencia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reactiva,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bien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depende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naturaleza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carga: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las  </a:t>
            </a:r>
            <a:r>
              <a:rPr sz="1100" dirty="0">
                <a:latin typeface="Arial"/>
                <a:cs typeface="Arial"/>
              </a:rPr>
              <a:t>lámparas </a:t>
            </a:r>
            <a:r>
              <a:rPr sz="1100" spc="-5" dirty="0">
                <a:latin typeface="Arial"/>
                <a:cs typeface="Arial"/>
              </a:rPr>
              <a:t>incandescentes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sistemas de </a:t>
            </a:r>
            <a:r>
              <a:rPr sz="1100" spc="-5" dirty="0">
                <a:latin typeface="Arial"/>
                <a:cs typeface="Arial"/>
              </a:rPr>
              <a:t>calefacción </a:t>
            </a:r>
            <a:r>
              <a:rPr sz="1100" dirty="0">
                <a:latin typeface="Arial"/>
                <a:cs typeface="Arial"/>
              </a:rPr>
              <a:t>son </a:t>
            </a:r>
            <a:r>
              <a:rPr sz="1100" spc="-5" dirty="0">
                <a:latin typeface="Arial"/>
                <a:cs typeface="Arial"/>
              </a:rPr>
              <a:t>resistivos, </a:t>
            </a:r>
            <a:r>
              <a:rPr sz="1100" dirty="0">
                <a:latin typeface="Arial"/>
                <a:cs typeface="Arial"/>
              </a:rPr>
              <a:t>mientras </a:t>
            </a:r>
            <a:r>
              <a:rPr sz="1100" spc="-5" dirty="0">
                <a:latin typeface="Arial"/>
                <a:cs typeface="Arial"/>
              </a:rPr>
              <a:t>los  motores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inducción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lámparas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fluorescentes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inductivos.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compañías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eléctricas  </a:t>
            </a:r>
            <a:r>
              <a:rPr sz="1100" spc="-5" dirty="0">
                <a:latin typeface="Arial"/>
                <a:cs typeface="Arial"/>
              </a:rPr>
              <a:t>penalizan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económicamente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cargas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inductivas,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por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clientes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industriales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suelen  compensar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consumo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potencia reactiva mediante la instalación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baterías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condensadores.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Dispositivos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compensadores: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marL="165100" algn="just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Generan o </a:t>
            </a:r>
            <a:r>
              <a:rPr sz="1100" spc="-5" dirty="0">
                <a:latin typeface="Arial"/>
                <a:cs typeface="Arial"/>
              </a:rPr>
              <a:t>consumen potencia eléctrica para contribuir </a:t>
            </a:r>
            <a:r>
              <a:rPr sz="1100" dirty="0">
                <a:latin typeface="Arial"/>
                <a:cs typeface="Arial"/>
              </a:rPr>
              <a:t>al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Arial"/>
              <a:cs typeface="Arial"/>
            </a:endParaRPr>
          </a:p>
          <a:p>
            <a:pPr marL="461645" algn="just">
              <a:lnSpc>
                <a:spcPct val="100000"/>
              </a:lnSpc>
              <a:tabLst>
                <a:tab pos="5763260" algn="l"/>
              </a:tabLst>
            </a:pPr>
            <a:r>
              <a:rPr sz="140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Métodos</a:t>
            </a:r>
            <a:r>
              <a:rPr sz="1400" b="1" u="sng" spc="-12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-12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control</a:t>
            </a:r>
            <a:r>
              <a:rPr sz="1400" b="1" u="sng" spc="-14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-12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tensión	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Los </a:t>
            </a:r>
            <a:r>
              <a:rPr sz="1100" spc="-5" dirty="0">
                <a:latin typeface="Arial"/>
                <a:cs typeface="Arial"/>
              </a:rPr>
              <a:t>principales dispositivos </a:t>
            </a:r>
            <a:r>
              <a:rPr sz="1100" dirty="0">
                <a:latin typeface="Arial"/>
                <a:cs typeface="Arial"/>
              </a:rPr>
              <a:t>que se </a:t>
            </a:r>
            <a:r>
              <a:rPr sz="1100" spc="-10" dirty="0">
                <a:latin typeface="Arial"/>
                <a:cs typeface="Arial"/>
              </a:rPr>
              <a:t>utilizan </a:t>
            </a:r>
            <a:r>
              <a:rPr sz="1100" dirty="0">
                <a:latin typeface="Arial"/>
                <a:cs typeface="Arial"/>
              </a:rPr>
              <a:t>para controlar </a:t>
            </a:r>
            <a:r>
              <a:rPr sz="1100" spc="-5" dirty="0">
                <a:latin typeface="Arial"/>
                <a:cs typeface="Arial"/>
              </a:rPr>
              <a:t>la tensión </a:t>
            </a:r>
            <a:r>
              <a:rPr sz="1100" dirty="0">
                <a:latin typeface="Arial"/>
                <a:cs typeface="Arial"/>
              </a:rPr>
              <a:t>en el sistema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son: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317500" marR="25400" indent="-228600">
              <a:lnSpc>
                <a:spcPct val="137300"/>
              </a:lnSpc>
            </a:pPr>
            <a:r>
              <a:rPr sz="1100" spc="-5" dirty="0">
                <a:latin typeface="Arial"/>
                <a:cs typeface="Arial"/>
              </a:rPr>
              <a:t>1. </a:t>
            </a:r>
            <a:r>
              <a:rPr sz="1100" dirty="0">
                <a:latin typeface="Arial"/>
                <a:cs typeface="Arial"/>
              </a:rPr>
              <a:t>Fuentes y </a:t>
            </a:r>
            <a:r>
              <a:rPr sz="1100" spc="-5" dirty="0">
                <a:latin typeface="Arial"/>
                <a:cs typeface="Arial"/>
              </a:rPr>
              <a:t>sumideros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potencia reactiva: condensadores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reactancias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paralelo,  </a:t>
            </a:r>
            <a:r>
              <a:rPr sz="1100" dirty="0">
                <a:latin typeface="Arial"/>
                <a:cs typeface="Arial"/>
              </a:rPr>
              <a:t>compensadores </a:t>
            </a:r>
            <a:r>
              <a:rPr sz="1100" spc="-5" dirty="0">
                <a:latin typeface="Arial"/>
                <a:cs typeface="Arial"/>
              </a:rPr>
              <a:t>síncronos,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compensadores estáticos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(SVCs).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60907"/>
            <a:ext cx="5776595" cy="870204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17500" indent="-228600">
              <a:lnSpc>
                <a:spcPct val="100000"/>
              </a:lnSpc>
              <a:spcBef>
                <a:spcPts val="880"/>
              </a:spcBef>
              <a:buAutoNum type="arabicPeriod" startAt="2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Transformadores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reguladores.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0"/>
              </a:spcBef>
              <a:buAutoNum type="arabicPeriod" startAt="2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Generadores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síncronos.</a:t>
            </a:r>
            <a:endParaRPr sz="1100">
              <a:latin typeface="Arial"/>
              <a:cs typeface="Arial"/>
            </a:endParaRPr>
          </a:p>
          <a:p>
            <a:pPr marL="317500" marR="25400" indent="-228600">
              <a:lnSpc>
                <a:spcPct val="136400"/>
              </a:lnSpc>
              <a:spcBef>
                <a:spcPts val="300"/>
              </a:spcBef>
              <a:buAutoNum type="arabicPeriod" startAt="2"/>
              <a:tabLst>
                <a:tab pos="317500" algn="l"/>
              </a:tabLst>
            </a:pPr>
            <a:r>
              <a:rPr sz="1100" dirty="0">
                <a:latin typeface="Arial"/>
                <a:cs typeface="Arial"/>
              </a:rPr>
              <a:t>Compensadores </a:t>
            </a:r>
            <a:r>
              <a:rPr sz="1100" spc="-5" dirty="0">
                <a:latin typeface="Arial"/>
                <a:cs typeface="Arial"/>
              </a:rPr>
              <a:t>permanentemente </a:t>
            </a:r>
            <a:r>
              <a:rPr sz="1100" dirty="0">
                <a:latin typeface="Arial"/>
                <a:cs typeface="Arial"/>
              </a:rPr>
              <a:t>conectados en </a:t>
            </a:r>
            <a:r>
              <a:rPr sz="1100" spc="-5" dirty="0">
                <a:latin typeface="Arial"/>
                <a:cs typeface="Arial"/>
              </a:rPr>
              <a:t>líneas, habitualmente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líneas  largas.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dirty="0">
                <a:latin typeface="Arial"/>
                <a:cs typeface="Arial"/>
              </a:rPr>
              <a:t>Las </a:t>
            </a:r>
            <a:r>
              <a:rPr sz="1100" spc="-5" dirty="0">
                <a:latin typeface="Arial"/>
                <a:cs typeface="Arial"/>
              </a:rPr>
              <a:t>siguientes </a:t>
            </a:r>
            <a:r>
              <a:rPr sz="1100" dirty="0">
                <a:latin typeface="Arial"/>
                <a:cs typeface="Arial"/>
              </a:rPr>
              <a:t>secciones </a:t>
            </a:r>
            <a:r>
              <a:rPr sz="1100" spc="-5" dirty="0">
                <a:latin typeface="Arial"/>
                <a:cs typeface="Arial"/>
              </a:rPr>
              <a:t>describen </a:t>
            </a:r>
            <a:r>
              <a:rPr sz="1100" dirty="0">
                <a:latin typeface="Arial"/>
                <a:cs typeface="Arial"/>
              </a:rPr>
              <a:t>con más </a:t>
            </a:r>
            <a:r>
              <a:rPr sz="1100" spc="-5" dirty="0">
                <a:latin typeface="Arial"/>
                <a:cs typeface="Arial"/>
              </a:rPr>
              <a:t>detalle </a:t>
            </a:r>
            <a:r>
              <a:rPr sz="1100" dirty="0">
                <a:latin typeface="Arial"/>
                <a:cs typeface="Arial"/>
              </a:rPr>
              <a:t>algunos de </a:t>
            </a:r>
            <a:r>
              <a:rPr sz="1100" spc="-5" dirty="0">
                <a:latin typeface="Arial"/>
                <a:cs typeface="Arial"/>
              </a:rPr>
              <a:t>estos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elementos.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5763260" algn="l"/>
              </a:tabLst>
            </a:pP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Reactancias</a:t>
            </a:r>
            <a:r>
              <a:rPr sz="1450" b="1" u="sng" spc="-114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y</a:t>
            </a:r>
            <a:r>
              <a:rPr sz="1450" b="1" u="sng" spc="-1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condensadores</a:t>
            </a:r>
            <a:r>
              <a:rPr sz="1450" b="1" u="sng" spc="-12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en</a:t>
            </a:r>
            <a:r>
              <a:rPr sz="1450" b="1" u="sng" spc="-114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paralelo	</a:t>
            </a:r>
            <a:endParaRPr sz="1450">
              <a:latin typeface="Arial"/>
              <a:cs typeface="Arial"/>
            </a:endParaRPr>
          </a:p>
          <a:p>
            <a:pPr marL="12700" marR="22225" algn="just">
              <a:lnSpc>
                <a:spcPct val="136400"/>
              </a:lnSpc>
              <a:spcBef>
                <a:spcPts val="240"/>
              </a:spcBef>
            </a:pPr>
            <a:r>
              <a:rPr sz="1100" dirty="0">
                <a:latin typeface="Arial"/>
                <a:cs typeface="Arial"/>
              </a:rPr>
              <a:t>Las </a:t>
            </a:r>
            <a:r>
              <a:rPr sz="1100" spc="-5" dirty="0">
                <a:latin typeface="Arial"/>
                <a:cs typeface="Arial"/>
              </a:rPr>
              <a:t>reactancias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condensadores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paralelo constituyen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medio sencillo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económico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inyectar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consumir potencia reactiva </a:t>
            </a:r>
            <a:r>
              <a:rPr sz="1100" dirty="0">
                <a:latin typeface="Arial"/>
                <a:cs typeface="Arial"/>
              </a:rPr>
              <a:t>en el nudo en el que son </a:t>
            </a:r>
            <a:r>
              <a:rPr sz="1100" spc="-5" dirty="0">
                <a:latin typeface="Arial"/>
                <a:cs typeface="Arial"/>
              </a:rPr>
              <a:t>conectados. Típicamente las  </a:t>
            </a:r>
            <a:r>
              <a:rPr sz="1100" dirty="0">
                <a:latin typeface="Arial"/>
                <a:cs typeface="Arial"/>
              </a:rPr>
              <a:t>reactancias se </a:t>
            </a:r>
            <a:r>
              <a:rPr sz="1100" spc="-5" dirty="0">
                <a:latin typeface="Arial"/>
                <a:cs typeface="Arial"/>
              </a:rPr>
              <a:t>conectan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horas valle, cuando las líneas </a:t>
            </a:r>
            <a:r>
              <a:rPr sz="1100" dirty="0">
                <a:latin typeface="Arial"/>
                <a:cs typeface="Arial"/>
              </a:rPr>
              <a:t>están </a:t>
            </a:r>
            <a:r>
              <a:rPr sz="1100" spc="-5" dirty="0">
                <a:latin typeface="Arial"/>
                <a:cs typeface="Arial"/>
              </a:rPr>
              <a:t>menos cargadas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las  tensiones tienden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subir, mientras los condensadores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conectan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horas punta, cuando  las </a:t>
            </a:r>
            <a:r>
              <a:rPr sz="1100" dirty="0">
                <a:latin typeface="Arial"/>
                <a:cs typeface="Arial"/>
              </a:rPr>
              <a:t>tensiones son más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bajas.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24130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Los condensadores en </a:t>
            </a:r>
            <a:r>
              <a:rPr sz="1100" spc="-5" dirty="0">
                <a:latin typeface="Arial"/>
                <a:cs typeface="Arial"/>
              </a:rPr>
              <a:t>paralelo </a:t>
            </a:r>
            <a:r>
              <a:rPr sz="1100" dirty="0">
                <a:latin typeface="Arial"/>
                <a:cs typeface="Arial"/>
              </a:rPr>
              <a:t>son muy frecuentes, </a:t>
            </a:r>
            <a:r>
              <a:rPr sz="1100" spc="-5" dirty="0">
                <a:latin typeface="Arial"/>
                <a:cs typeface="Arial"/>
              </a:rPr>
              <a:t>tanto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de </a:t>
            </a:r>
            <a:r>
              <a:rPr sz="1100" spc="-5" dirty="0">
                <a:latin typeface="Arial"/>
                <a:cs typeface="Arial"/>
              </a:rPr>
              <a:t>transporte como </a:t>
            </a:r>
            <a:r>
              <a:rPr sz="1100" dirty="0">
                <a:latin typeface="Arial"/>
                <a:cs typeface="Arial"/>
              </a:rPr>
              <a:t>en  </a:t>
            </a:r>
            <a:r>
              <a:rPr sz="1100" spc="-5" dirty="0">
                <a:latin typeface="Arial"/>
                <a:cs typeface="Arial"/>
              </a:rPr>
              <a:t>líneas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distribución.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red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transporte,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encuentran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repartidos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-8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minimizar  las pérdidas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las diferencias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tensión. En las líneas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distribución, </a:t>
            </a:r>
            <a:r>
              <a:rPr sz="1100" dirty="0">
                <a:latin typeface="Arial"/>
                <a:cs typeface="Arial"/>
              </a:rPr>
              <a:t>se usan </a:t>
            </a:r>
            <a:r>
              <a:rPr sz="1100" spc="-10" dirty="0">
                <a:latin typeface="Arial"/>
                <a:cs typeface="Arial"/>
              </a:rPr>
              <a:t>para  </a:t>
            </a:r>
            <a:r>
              <a:rPr sz="1100" spc="-5" dirty="0">
                <a:latin typeface="Arial"/>
                <a:cs typeface="Arial"/>
              </a:rPr>
              <a:t>compensar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factor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potencia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las cargas </a:t>
            </a:r>
            <a:r>
              <a:rPr sz="1100" dirty="0">
                <a:latin typeface="Arial"/>
                <a:cs typeface="Arial"/>
              </a:rPr>
              <a:t>y para </a:t>
            </a:r>
            <a:r>
              <a:rPr sz="1100" spc="-5" dirty="0">
                <a:latin typeface="Arial"/>
                <a:cs typeface="Arial"/>
              </a:rPr>
              <a:t>controlar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perfil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tensiones. El  principal inconveniente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condensadores </a:t>
            </a:r>
            <a:r>
              <a:rPr sz="1100" dirty="0">
                <a:latin typeface="Arial"/>
                <a:cs typeface="Arial"/>
              </a:rPr>
              <a:t>es que su </a:t>
            </a:r>
            <a:r>
              <a:rPr sz="1100" spc="-5" dirty="0">
                <a:latin typeface="Arial"/>
                <a:cs typeface="Arial"/>
              </a:rPr>
              <a:t>generación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potencia reactiva </a:t>
            </a:r>
            <a:r>
              <a:rPr sz="1100" dirty="0">
                <a:latin typeface="Arial"/>
                <a:cs typeface="Arial"/>
              </a:rPr>
              <a:t>es  proporcional al cuadrado de </a:t>
            </a:r>
            <a:r>
              <a:rPr sz="1100" spc="-5" dirty="0">
                <a:latin typeface="Arial"/>
                <a:cs typeface="Arial"/>
              </a:rPr>
              <a:t>la tensión,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lo </a:t>
            </a:r>
            <a:r>
              <a:rPr sz="1100" spc="5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capacidad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aportar potencia reactiva  disminuye </a:t>
            </a:r>
            <a:r>
              <a:rPr sz="1100" dirty="0">
                <a:latin typeface="Arial"/>
                <a:cs typeface="Arial"/>
              </a:rPr>
              <a:t>cuando </a:t>
            </a:r>
            <a:r>
              <a:rPr sz="1100" spc="-5" dirty="0">
                <a:latin typeface="Arial"/>
                <a:cs typeface="Arial"/>
              </a:rPr>
              <a:t>las tensiones </a:t>
            </a:r>
            <a:r>
              <a:rPr sz="1100" dirty="0">
                <a:latin typeface="Arial"/>
                <a:cs typeface="Arial"/>
              </a:rPr>
              <a:t>son muy </a:t>
            </a:r>
            <a:r>
              <a:rPr sz="1100" spc="-5" dirty="0">
                <a:latin typeface="Arial"/>
                <a:cs typeface="Arial"/>
              </a:rPr>
              <a:t>bajas, </a:t>
            </a:r>
            <a:r>
              <a:rPr sz="1100" dirty="0">
                <a:latin typeface="Arial"/>
                <a:cs typeface="Arial"/>
              </a:rPr>
              <a:t>precisamente cuando es más </a:t>
            </a:r>
            <a:r>
              <a:rPr sz="1100" spc="-5" dirty="0">
                <a:latin typeface="Arial"/>
                <a:cs typeface="Arial"/>
              </a:rPr>
              <a:t>necesaria.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tabLst>
                <a:tab pos="5763260" algn="l"/>
              </a:tabLst>
            </a:pP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Compensadores</a:t>
            </a:r>
            <a:r>
              <a:rPr sz="1450" b="1" u="sng" spc="-1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síncronos	</a:t>
            </a:r>
            <a:endParaRPr sz="1450">
              <a:latin typeface="Arial"/>
              <a:cs typeface="Arial"/>
            </a:endParaRPr>
          </a:p>
          <a:p>
            <a:pPr marL="12700" marR="24130" algn="just">
              <a:lnSpc>
                <a:spcPct val="136400"/>
              </a:lnSpc>
              <a:spcBef>
                <a:spcPts val="250"/>
              </a:spcBef>
            </a:pPr>
            <a:r>
              <a:rPr sz="1100" spc="-5" dirty="0">
                <a:latin typeface="Arial"/>
                <a:cs typeface="Arial"/>
              </a:rPr>
              <a:t>Un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compensador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síncrono,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también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llamado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condensador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síncrono,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máquina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síncrona  cuyo </a:t>
            </a:r>
            <a:r>
              <a:rPr sz="1100" dirty="0">
                <a:latin typeface="Arial"/>
                <a:cs typeface="Arial"/>
              </a:rPr>
              <a:t>eje no </a:t>
            </a:r>
            <a:r>
              <a:rPr sz="1100" spc="-5" dirty="0">
                <a:latin typeface="Arial"/>
                <a:cs typeface="Arial"/>
              </a:rPr>
              <a:t>está unido </a:t>
            </a:r>
            <a:r>
              <a:rPr sz="1100" dirty="0">
                <a:latin typeface="Arial"/>
                <a:cs typeface="Arial"/>
              </a:rPr>
              <a:t>a ninguna </a:t>
            </a:r>
            <a:r>
              <a:rPr sz="1100" spc="-5" dirty="0">
                <a:latin typeface="Arial"/>
                <a:cs typeface="Arial"/>
              </a:rPr>
              <a:t>carga.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corriente </a:t>
            </a:r>
            <a:r>
              <a:rPr sz="1100" dirty="0">
                <a:latin typeface="Arial"/>
                <a:cs typeface="Arial"/>
              </a:rPr>
              <a:t>en su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campo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controla 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un </a:t>
            </a:r>
            <a:r>
              <a:rPr sz="1100" spc="-5" dirty="0">
                <a:latin typeface="Arial"/>
                <a:cs typeface="Arial"/>
              </a:rPr>
              <a:t>regulador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tensión, </a:t>
            </a:r>
            <a:r>
              <a:rPr sz="1100" dirty="0">
                <a:latin typeface="Arial"/>
                <a:cs typeface="Arial"/>
              </a:rPr>
              <a:t>de forma </a:t>
            </a:r>
            <a:r>
              <a:rPr sz="1100" spc="-5" dirty="0">
                <a:latin typeface="Arial"/>
                <a:cs typeface="Arial"/>
              </a:rPr>
              <a:t>que la </a:t>
            </a:r>
            <a:r>
              <a:rPr sz="1100" dirty="0">
                <a:latin typeface="Arial"/>
                <a:cs typeface="Arial"/>
              </a:rPr>
              <a:t>máquina </a:t>
            </a:r>
            <a:r>
              <a:rPr sz="1100" spc="-5" dirty="0">
                <a:latin typeface="Arial"/>
                <a:cs typeface="Arial"/>
              </a:rPr>
              <a:t>genera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consume potencia  reactiva </a:t>
            </a:r>
            <a:r>
              <a:rPr sz="1100" dirty="0">
                <a:latin typeface="Arial"/>
                <a:cs typeface="Arial"/>
              </a:rPr>
              <a:t>según </a:t>
            </a:r>
            <a:r>
              <a:rPr sz="1100" spc="-5" dirty="0">
                <a:latin typeface="Arial"/>
                <a:cs typeface="Arial"/>
              </a:rPr>
              <a:t>lo requiera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sistema </a:t>
            </a:r>
            <a:r>
              <a:rPr sz="1100" dirty="0">
                <a:latin typeface="Arial"/>
                <a:cs typeface="Arial"/>
              </a:rPr>
              <a:t>al que </a:t>
            </a:r>
            <a:r>
              <a:rPr sz="1100" spc="-5" dirty="0">
                <a:latin typeface="Arial"/>
                <a:cs typeface="Arial"/>
              </a:rPr>
              <a:t>está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conectada.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24765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Algunas </a:t>
            </a:r>
            <a:r>
              <a:rPr sz="1100" dirty="0">
                <a:latin typeface="Arial"/>
                <a:cs typeface="Arial"/>
              </a:rPr>
              <a:t>de sus </a:t>
            </a:r>
            <a:r>
              <a:rPr sz="1100" spc="-5" dirty="0">
                <a:latin typeface="Arial"/>
                <a:cs typeface="Arial"/>
              </a:rPr>
              <a:t>ventajas,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comparación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otros dispositivos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compensación, </a:t>
            </a:r>
            <a:r>
              <a:rPr sz="1100" dirty="0">
                <a:latin typeface="Arial"/>
                <a:cs typeface="Arial"/>
              </a:rPr>
              <a:t>son </a:t>
            </a:r>
            <a:r>
              <a:rPr sz="1100" spc="-5" dirty="0">
                <a:latin typeface="Arial"/>
                <a:cs typeface="Arial"/>
              </a:rPr>
              <a:t>las  siguientes: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317500" marR="25400" indent="-228600">
              <a:lnSpc>
                <a:spcPct val="137300"/>
              </a:lnSpc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Regula la tensión </a:t>
            </a:r>
            <a:r>
              <a:rPr sz="1100" dirty="0">
                <a:latin typeface="Arial"/>
                <a:cs typeface="Arial"/>
              </a:rPr>
              <a:t>de forma </a:t>
            </a:r>
            <a:r>
              <a:rPr sz="1100" spc="-5" dirty="0">
                <a:latin typeface="Arial"/>
                <a:cs typeface="Arial"/>
              </a:rPr>
              <a:t>continua, sin los transitorios electromagnéticos asociados </a:t>
            </a:r>
            <a:r>
              <a:rPr sz="1100" dirty="0">
                <a:latin typeface="Arial"/>
                <a:cs typeface="Arial"/>
              </a:rPr>
              <a:t>a 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cambios de tomas de </a:t>
            </a:r>
            <a:r>
              <a:rPr sz="1100" spc="-5" dirty="0">
                <a:latin typeface="Arial"/>
                <a:cs typeface="Arial"/>
              </a:rPr>
              <a:t>otros tipos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dispositivos.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5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No </a:t>
            </a:r>
            <a:r>
              <a:rPr sz="1100" dirty="0">
                <a:latin typeface="Arial"/>
                <a:cs typeface="Arial"/>
              </a:rPr>
              <a:t>introduce </a:t>
            </a:r>
            <a:r>
              <a:rPr sz="1100" spc="-5" dirty="0">
                <a:latin typeface="Arial"/>
                <a:cs typeface="Arial"/>
              </a:rPr>
              <a:t>armónicos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red, </a:t>
            </a:r>
            <a:r>
              <a:rPr sz="1100" dirty="0">
                <a:latin typeface="Arial"/>
                <a:cs typeface="Arial"/>
              </a:rPr>
              <a:t>ni se </a:t>
            </a:r>
            <a:r>
              <a:rPr sz="1100" spc="-5" dirty="0">
                <a:latin typeface="Arial"/>
                <a:cs typeface="Arial"/>
              </a:rPr>
              <a:t>ve afectado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ellos.</a:t>
            </a:r>
            <a:endParaRPr sz="1100">
              <a:latin typeface="Arial"/>
              <a:cs typeface="Arial"/>
            </a:endParaRPr>
          </a:p>
          <a:p>
            <a:pPr marL="317500" indent="-228600" algn="just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No </a:t>
            </a:r>
            <a:r>
              <a:rPr sz="1100" dirty="0">
                <a:latin typeface="Arial"/>
                <a:cs typeface="Arial"/>
              </a:rPr>
              <a:t>causa </a:t>
            </a:r>
            <a:r>
              <a:rPr sz="1100" spc="-5" dirty="0">
                <a:latin typeface="Arial"/>
                <a:cs typeface="Arial"/>
              </a:rPr>
              <a:t>problemas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resonancia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eléctrica.</a:t>
            </a:r>
            <a:endParaRPr sz="1100">
              <a:latin typeface="Arial"/>
              <a:cs typeface="Arial"/>
            </a:endParaRPr>
          </a:p>
          <a:p>
            <a:pPr marL="12700" marR="26034" algn="just">
              <a:lnSpc>
                <a:spcPct val="136300"/>
              </a:lnSpc>
              <a:spcBef>
                <a:spcPts val="300"/>
              </a:spcBef>
            </a:pPr>
            <a:r>
              <a:rPr sz="1100" spc="-5" dirty="0">
                <a:latin typeface="Arial"/>
                <a:cs typeface="Arial"/>
              </a:rPr>
              <a:t>Otra característica particular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compensadores síncronos </a:t>
            </a:r>
            <a:r>
              <a:rPr sz="1100" dirty="0">
                <a:latin typeface="Arial"/>
                <a:cs typeface="Arial"/>
              </a:rPr>
              <a:t>es que en caso de </a:t>
            </a:r>
            <a:r>
              <a:rPr sz="1100" spc="-5" dirty="0">
                <a:latin typeface="Arial"/>
                <a:cs typeface="Arial"/>
              </a:rPr>
              <a:t>caída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por un fallo 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son capaces de </a:t>
            </a:r>
            <a:r>
              <a:rPr sz="1100" spc="-5" dirty="0">
                <a:latin typeface="Arial"/>
                <a:cs typeface="Arial"/>
              </a:rPr>
              <a:t>proporcionar corriente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cortocircuito durante  </a:t>
            </a:r>
            <a:r>
              <a:rPr sz="1100" dirty="0">
                <a:latin typeface="Arial"/>
                <a:cs typeface="Arial"/>
              </a:rPr>
              <a:t>un tiempo </a:t>
            </a:r>
            <a:r>
              <a:rPr sz="1100" spc="-5" dirty="0">
                <a:latin typeface="Arial"/>
                <a:cs typeface="Arial"/>
              </a:rPr>
              <a:t>limitado, facilitando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ajuste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las protecciones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sobrecorriente.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81022"/>
            <a:ext cx="5776595" cy="416496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65"/>
              </a:spcBef>
              <a:tabLst>
                <a:tab pos="5750560" algn="l"/>
              </a:tabLst>
            </a:pP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Compensadores estáticos</a:t>
            </a:r>
            <a:r>
              <a:rPr sz="1450" b="1" u="sng" spc="-18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(SVCs)	</a:t>
            </a:r>
            <a:endParaRPr sz="1450">
              <a:latin typeface="Arial"/>
              <a:cs typeface="Arial"/>
            </a:endParaRPr>
          </a:p>
          <a:p>
            <a:pPr marL="12700" marR="22225" algn="just">
              <a:lnSpc>
                <a:spcPct val="136400"/>
              </a:lnSpc>
              <a:spcBef>
                <a:spcPts val="254"/>
              </a:spcBef>
            </a:pPr>
            <a:r>
              <a:rPr sz="1100" dirty="0">
                <a:latin typeface="Arial"/>
                <a:cs typeface="Arial"/>
              </a:rPr>
              <a:t>Los </a:t>
            </a:r>
            <a:r>
              <a:rPr sz="1100" spc="-5" dirty="0">
                <a:latin typeface="Arial"/>
                <a:cs typeface="Arial"/>
              </a:rPr>
              <a:t>compensadores estáticos </a:t>
            </a:r>
            <a:r>
              <a:rPr sz="1100" dirty="0">
                <a:latin typeface="Arial"/>
                <a:cs typeface="Arial"/>
              </a:rPr>
              <a:t>son </a:t>
            </a:r>
            <a:r>
              <a:rPr sz="1100" spc="-5" dirty="0">
                <a:latin typeface="Arial"/>
                <a:cs typeface="Arial"/>
              </a:rPr>
              <a:t>dispositivos conectados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paralelo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</a:t>
            </a:r>
            <a:r>
              <a:rPr sz="1100" spc="-5" dirty="0">
                <a:latin typeface="Arial"/>
                <a:cs typeface="Arial"/>
              </a:rPr>
              <a:t>eléctrica</a:t>
            </a:r>
            <a:r>
              <a:rPr sz="1100" spc="-1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  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semiconductores controlados generan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absorben potencia reactiva. El  adjetivo estático </a:t>
            </a:r>
            <a:r>
              <a:rPr sz="1100" dirty="0">
                <a:latin typeface="Arial"/>
                <a:cs typeface="Arial"/>
              </a:rPr>
              <a:t>hace </a:t>
            </a:r>
            <a:r>
              <a:rPr sz="1100" spc="-5" dirty="0">
                <a:latin typeface="Arial"/>
                <a:cs typeface="Arial"/>
              </a:rPr>
              <a:t>referencia </a:t>
            </a:r>
            <a:r>
              <a:rPr sz="1100" dirty="0">
                <a:latin typeface="Arial"/>
                <a:cs typeface="Arial"/>
              </a:rPr>
              <a:t>a que no </a:t>
            </a:r>
            <a:r>
              <a:rPr sz="1100" spc="-5" dirty="0">
                <a:latin typeface="Arial"/>
                <a:cs typeface="Arial"/>
              </a:rPr>
              <a:t>poseen </a:t>
            </a:r>
            <a:r>
              <a:rPr sz="1100" dirty="0">
                <a:latin typeface="Arial"/>
                <a:cs typeface="Arial"/>
              </a:rPr>
              <a:t>ninguna </a:t>
            </a:r>
            <a:r>
              <a:rPr sz="1100" spc="-5" dirty="0">
                <a:latin typeface="Arial"/>
                <a:cs typeface="Arial"/>
              </a:rPr>
              <a:t>parte móvil, </a:t>
            </a:r>
            <a:r>
              <a:rPr sz="1100" spc="-10" dirty="0">
                <a:latin typeface="Arial"/>
                <a:cs typeface="Arial"/>
              </a:rPr>
              <a:t>al </a:t>
            </a:r>
            <a:r>
              <a:rPr sz="1100" spc="-5" dirty="0">
                <a:latin typeface="Arial"/>
                <a:cs typeface="Arial"/>
              </a:rPr>
              <a:t>contrario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los  </a:t>
            </a:r>
            <a:r>
              <a:rPr sz="1100" dirty="0">
                <a:latin typeface="Arial"/>
                <a:cs typeface="Arial"/>
              </a:rPr>
              <a:t>compensadores </a:t>
            </a:r>
            <a:r>
              <a:rPr sz="1100" spc="-5" dirty="0">
                <a:latin typeface="Arial"/>
                <a:cs typeface="Arial"/>
              </a:rPr>
              <a:t>síncronos.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explicación del funcionamiento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10" dirty="0">
                <a:latin typeface="Arial"/>
                <a:cs typeface="Arial"/>
              </a:rPr>
              <a:t>los </a:t>
            </a:r>
            <a:r>
              <a:rPr sz="1100" spc="-5" dirty="0">
                <a:latin typeface="Arial"/>
                <a:cs typeface="Arial"/>
              </a:rPr>
              <a:t>compensadores  </a:t>
            </a:r>
            <a:r>
              <a:rPr sz="1100" dirty="0">
                <a:latin typeface="Arial"/>
                <a:cs typeface="Arial"/>
              </a:rPr>
              <a:t>estáticos en </a:t>
            </a:r>
            <a:r>
              <a:rPr sz="1100" spc="-5" dirty="0">
                <a:latin typeface="Arial"/>
                <a:cs typeface="Arial"/>
              </a:rPr>
              <a:t>esta seccción, </a:t>
            </a:r>
            <a:r>
              <a:rPr sz="1100" dirty="0">
                <a:latin typeface="Arial"/>
                <a:cs typeface="Arial"/>
              </a:rPr>
              <a:t>así como </a:t>
            </a:r>
            <a:r>
              <a:rPr sz="1100" spc="-5" dirty="0">
                <a:latin typeface="Arial"/>
                <a:cs typeface="Arial"/>
              </a:rPr>
              <a:t>las figuras utilizadas, provienen del </a:t>
            </a:r>
            <a:r>
              <a:rPr sz="1100" dirty="0">
                <a:latin typeface="Arial"/>
                <a:cs typeface="Arial"/>
              </a:rPr>
              <a:t>libro de </a:t>
            </a:r>
            <a:r>
              <a:rPr sz="1100" spc="-5" dirty="0">
                <a:latin typeface="Arial"/>
                <a:cs typeface="Arial"/>
              </a:rPr>
              <a:t>Kundur </a:t>
            </a:r>
            <a:r>
              <a:rPr sz="1100" dirty="0">
                <a:latin typeface="Arial"/>
                <a:cs typeface="Arial"/>
              </a:rPr>
              <a:t>[ </a:t>
            </a:r>
            <a:r>
              <a:rPr sz="1100" spc="-1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</a:t>
            </a:r>
            <a:r>
              <a:rPr sz="1100" spc="-10" dirty="0">
                <a:latin typeface="Arial"/>
                <a:cs typeface="Arial"/>
              </a:rPr>
              <a:t>,  </a:t>
            </a:r>
            <a:r>
              <a:rPr sz="1100" dirty="0">
                <a:latin typeface="Arial"/>
                <a:cs typeface="Arial"/>
              </a:rPr>
              <a:t>sec. </a:t>
            </a:r>
            <a:r>
              <a:rPr sz="1100" spc="-5" dirty="0">
                <a:latin typeface="Arial"/>
                <a:cs typeface="Arial"/>
              </a:rPr>
              <a:t>11.2.7]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tabLst>
                <a:tab pos="4851400" algn="l"/>
              </a:tabLst>
            </a:pP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Fundamento</a:t>
            </a:r>
            <a:r>
              <a:rPr sz="1450" b="1" u="sng" spc="-1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50" b="1" u="sng" spc="-12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un</a:t>
            </a:r>
            <a:r>
              <a:rPr sz="1450" b="1" u="sng" spc="-1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sistema</a:t>
            </a:r>
            <a:r>
              <a:rPr sz="1450" b="1" u="sng" spc="-12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50" b="1" u="sng" spc="-12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compensación</a:t>
            </a:r>
            <a:r>
              <a:rPr sz="1450" b="1" u="sng" spc="-12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estático	</a:t>
            </a:r>
            <a:endParaRPr sz="1450">
              <a:latin typeface="Arial"/>
              <a:cs typeface="Arial"/>
            </a:endParaRPr>
          </a:p>
          <a:p>
            <a:pPr marL="12700" marR="22225" algn="just">
              <a:lnSpc>
                <a:spcPct val="136400"/>
              </a:lnSpc>
              <a:spcBef>
                <a:spcPts val="254"/>
              </a:spcBef>
            </a:pPr>
            <a:r>
              <a:rPr sz="1100" spc="-5" dirty="0">
                <a:latin typeface="Arial"/>
                <a:cs typeface="Arial"/>
              </a:rPr>
              <a:t>Desde </a:t>
            </a:r>
            <a:r>
              <a:rPr sz="1100" dirty="0">
                <a:latin typeface="Arial"/>
                <a:cs typeface="Arial"/>
              </a:rPr>
              <a:t>el punto de </a:t>
            </a:r>
            <a:r>
              <a:rPr sz="1100" spc="-5" dirty="0">
                <a:latin typeface="Arial"/>
                <a:cs typeface="Arial"/>
              </a:rPr>
              <a:t>vista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operación </a:t>
            </a:r>
            <a:r>
              <a:rPr sz="1100" spc="-5" dirty="0">
                <a:latin typeface="Arial"/>
                <a:cs typeface="Arial"/>
              </a:rPr>
              <a:t>del sistema </a:t>
            </a:r>
            <a:r>
              <a:rPr sz="1100" dirty="0">
                <a:latin typeface="Arial"/>
                <a:cs typeface="Arial"/>
              </a:rPr>
              <a:t>eléctrico, un </a:t>
            </a:r>
            <a:r>
              <a:rPr sz="1100" spc="-5" dirty="0">
                <a:latin typeface="Arial"/>
                <a:cs typeface="Arial"/>
              </a:rPr>
              <a:t>sistema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compensación  </a:t>
            </a:r>
            <a:r>
              <a:rPr sz="1100" dirty="0">
                <a:latin typeface="Arial"/>
                <a:cs typeface="Arial"/>
              </a:rPr>
              <a:t>estático </a:t>
            </a:r>
            <a:r>
              <a:rPr sz="1100" spc="-5" dirty="0">
                <a:latin typeface="Arial"/>
                <a:cs typeface="Arial"/>
              </a:rPr>
              <a:t>consiste </a:t>
            </a:r>
            <a:r>
              <a:rPr sz="1100" dirty="0">
                <a:latin typeface="Arial"/>
                <a:cs typeface="Arial"/>
              </a:rPr>
              <a:t>en un </a:t>
            </a:r>
            <a:r>
              <a:rPr sz="1100" spc="-5" dirty="0">
                <a:latin typeface="Arial"/>
                <a:cs typeface="Arial"/>
              </a:rPr>
              <a:t>condensador </a:t>
            </a:r>
            <a:r>
              <a:rPr sz="1100" dirty="0">
                <a:latin typeface="Arial"/>
                <a:cs typeface="Arial"/>
              </a:rPr>
              <a:t>y una bobina en </a:t>
            </a:r>
            <a:r>
              <a:rPr sz="1100" spc="-5" dirty="0">
                <a:latin typeface="Arial"/>
                <a:cs typeface="Arial"/>
              </a:rPr>
              <a:t>paralelo, regulables, cuya </a:t>
            </a:r>
            <a:r>
              <a:rPr sz="1100" dirty="0">
                <a:latin typeface="Arial"/>
                <a:cs typeface="Arial"/>
              </a:rPr>
              <a:t>capacidad e  </a:t>
            </a:r>
            <a:r>
              <a:rPr sz="1100" spc="-5" dirty="0">
                <a:latin typeface="Arial"/>
                <a:cs typeface="Arial"/>
              </a:rPr>
              <a:t>inductancia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ajustarse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controlar la tensión </a:t>
            </a:r>
            <a:r>
              <a:rPr sz="1100" dirty="0">
                <a:latin typeface="Arial"/>
                <a:cs typeface="Arial"/>
              </a:rPr>
              <a:t>y el intercambio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 </a:t>
            </a:r>
            <a:r>
              <a:rPr sz="1100" dirty="0">
                <a:latin typeface="Arial"/>
                <a:cs typeface="Arial"/>
              </a:rPr>
              <a:t>en sus  </a:t>
            </a:r>
            <a:r>
              <a:rPr sz="1100" spc="-5" dirty="0">
                <a:latin typeface="Arial"/>
                <a:cs typeface="Arial"/>
              </a:rPr>
              <a:t>terminales.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22860" algn="just">
              <a:lnSpc>
                <a:spcPct val="136400"/>
              </a:lnSpc>
              <a:spcBef>
                <a:spcPts val="5"/>
              </a:spcBef>
            </a:pPr>
            <a:r>
              <a:rPr sz="1100" spc="-5" dirty="0">
                <a:latin typeface="Arial"/>
                <a:cs typeface="Arial"/>
              </a:rPr>
              <a:t>Un sistema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compensación estático ideal tendría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capacidad ilimitada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generar </a:t>
            </a:r>
            <a:r>
              <a:rPr sz="1100" dirty="0">
                <a:latin typeface="Arial"/>
                <a:cs typeface="Arial"/>
              </a:rPr>
              <a:t>y  absorber </a:t>
            </a:r>
            <a:r>
              <a:rPr sz="1100" spc="-5" dirty="0">
                <a:latin typeface="Arial"/>
                <a:cs typeface="Arial"/>
              </a:rPr>
              <a:t>potencia reactiva,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sería </a:t>
            </a:r>
            <a:r>
              <a:rPr sz="1100" dirty="0">
                <a:latin typeface="Arial"/>
                <a:cs typeface="Arial"/>
              </a:rPr>
              <a:t>capaz de </a:t>
            </a:r>
            <a:r>
              <a:rPr sz="1100" spc="-5" dirty="0">
                <a:latin typeface="Arial"/>
                <a:cs typeface="Arial"/>
              </a:rPr>
              <a:t>mantener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constante en </a:t>
            </a:r>
            <a:r>
              <a:rPr sz="1100" spc="-5" dirty="0">
                <a:latin typeface="Arial"/>
                <a:cs typeface="Arial"/>
              </a:rPr>
              <a:t>sus  terminales. Su característica tensión-corriente </a:t>
            </a:r>
            <a:r>
              <a:rPr sz="1100" spc="-10" dirty="0">
                <a:latin typeface="Arial"/>
                <a:cs typeface="Arial"/>
              </a:rPr>
              <a:t>sería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recta </a:t>
            </a:r>
            <a:r>
              <a:rPr sz="1100" spc="-5" dirty="0">
                <a:latin typeface="Arial"/>
                <a:cs typeface="Arial"/>
              </a:rPr>
              <a:t>horizontal, </a:t>
            </a:r>
            <a:r>
              <a:rPr sz="1100" dirty="0">
                <a:latin typeface="Arial"/>
                <a:cs typeface="Arial"/>
              </a:rPr>
              <a:t>como </a:t>
            </a:r>
            <a:r>
              <a:rPr sz="1100" spc="-5" dirty="0">
                <a:latin typeface="Arial"/>
                <a:cs typeface="Arial"/>
              </a:rPr>
              <a:t>la  indicada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figura </a:t>
            </a:r>
            <a:r>
              <a:rPr sz="1100" u="sng" spc="-10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3"/>
              </a:rPr>
              <a:t>1</a:t>
            </a:r>
            <a:r>
              <a:rPr sz="1100" spc="-10" dirty="0">
                <a:latin typeface="Arial"/>
                <a:cs typeface="Arial"/>
              </a:rPr>
              <a:t>. </a:t>
            </a:r>
            <a:r>
              <a:rPr sz="1100" spc="-5" dirty="0">
                <a:latin typeface="Arial"/>
                <a:cs typeface="Arial"/>
              </a:rPr>
              <a:t>Además, </a:t>
            </a:r>
            <a:r>
              <a:rPr sz="1100" dirty="0">
                <a:latin typeface="Arial"/>
                <a:cs typeface="Arial"/>
              </a:rPr>
              <a:t>no </a:t>
            </a:r>
            <a:r>
              <a:rPr sz="1100" spc="-5" dirty="0">
                <a:latin typeface="Arial"/>
                <a:cs typeface="Arial"/>
              </a:rPr>
              <a:t>tendría pérdidas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respondería </a:t>
            </a:r>
            <a:r>
              <a:rPr sz="1100" dirty="0">
                <a:latin typeface="Arial"/>
                <a:cs typeface="Arial"/>
              </a:rPr>
              <a:t>de forma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instantánea.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8542781"/>
            <a:ext cx="5758180" cy="106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Figura 1: </a:t>
            </a:r>
            <a:r>
              <a:rPr sz="1100" spc="-5" dirty="0">
                <a:latin typeface="Calibri"/>
                <a:cs typeface="Calibri"/>
              </a:rPr>
              <a:t>Característica de un </a:t>
            </a:r>
            <a:r>
              <a:rPr sz="1100" dirty="0">
                <a:latin typeface="Calibri"/>
                <a:cs typeface="Calibri"/>
              </a:rPr>
              <a:t>compensador </a:t>
            </a:r>
            <a:r>
              <a:rPr sz="1100" spc="-5" dirty="0">
                <a:latin typeface="Calibri"/>
                <a:cs typeface="Calibri"/>
              </a:rPr>
              <a:t>estático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ideal.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Calibri"/>
              <a:cs typeface="Calibri"/>
            </a:endParaRPr>
          </a:p>
          <a:p>
            <a:pPr marL="12700" marR="5080" algn="just">
              <a:lnSpc>
                <a:spcPct val="136300"/>
              </a:lnSpc>
            </a:pP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comprender </a:t>
            </a:r>
            <a:r>
              <a:rPr sz="1100" dirty="0">
                <a:latin typeface="Arial"/>
                <a:cs typeface="Arial"/>
              </a:rPr>
              <a:t>el funcionamiento de un sistema de </a:t>
            </a:r>
            <a:r>
              <a:rPr sz="1100" spc="-5" dirty="0">
                <a:latin typeface="Arial"/>
                <a:cs typeface="Arial"/>
              </a:rPr>
              <a:t>compensación </a:t>
            </a:r>
            <a:r>
              <a:rPr sz="1100" dirty="0">
                <a:latin typeface="Arial"/>
                <a:cs typeface="Arial"/>
              </a:rPr>
              <a:t>estático </a:t>
            </a:r>
            <a:r>
              <a:rPr sz="1100" spc="-5" dirty="0">
                <a:latin typeface="Arial"/>
                <a:cs typeface="Arial"/>
              </a:rPr>
              <a:t>real,  </a:t>
            </a:r>
            <a:r>
              <a:rPr sz="1100" dirty="0">
                <a:latin typeface="Arial"/>
                <a:cs typeface="Arial"/>
              </a:rPr>
              <a:t>consideremos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sistema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sencillo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constituido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por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bobina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controlable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más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condensador  </a:t>
            </a:r>
            <a:r>
              <a:rPr sz="1100" dirty="0">
                <a:latin typeface="Arial"/>
                <a:cs typeface="Arial"/>
              </a:rPr>
              <a:t>fijo.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parte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izquierda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figura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4"/>
              </a:rPr>
              <a:t>2</a:t>
            </a:r>
            <a:r>
              <a:rPr sz="1100" spc="-35" dirty="0">
                <a:solidFill>
                  <a:srgbClr val="427596"/>
                </a:solidFill>
                <a:latin typeface="Arial"/>
                <a:cs typeface="Arial"/>
                <a:hlinkClick r:id="rId4"/>
              </a:rPr>
              <a:t> </a:t>
            </a:r>
            <a:r>
              <a:rPr sz="1100" spc="-5" dirty="0">
                <a:latin typeface="Arial"/>
                <a:cs typeface="Arial"/>
              </a:rPr>
              <a:t>muestra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características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tensión-corriente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bobina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70176" y="5096255"/>
            <a:ext cx="1714500" cy="32567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9007"/>
            <a:ext cx="5758815" cy="1483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64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del </a:t>
            </a:r>
            <a:r>
              <a:rPr sz="1100" dirty="0">
                <a:latin typeface="Arial"/>
                <a:cs typeface="Arial"/>
              </a:rPr>
              <a:t>condensador. </a:t>
            </a:r>
            <a:r>
              <a:rPr sz="1100" spc="-5" dirty="0">
                <a:latin typeface="Arial"/>
                <a:cs typeface="Arial"/>
              </a:rPr>
              <a:t>Al </a:t>
            </a:r>
            <a:r>
              <a:rPr sz="1100" dirty="0">
                <a:latin typeface="Arial"/>
                <a:cs typeface="Arial"/>
              </a:rPr>
              <a:t>ser </a:t>
            </a:r>
            <a:r>
              <a:rPr sz="1100" spc="-5" dirty="0">
                <a:latin typeface="Arial"/>
                <a:cs typeface="Arial"/>
              </a:rPr>
              <a:t>la bobina regulable, </a:t>
            </a:r>
            <a:r>
              <a:rPr sz="1100" dirty="0">
                <a:latin typeface="Arial"/>
                <a:cs typeface="Arial"/>
              </a:rPr>
              <a:t>podemos </a:t>
            </a:r>
            <a:r>
              <a:rPr sz="1100" spc="-5" dirty="0">
                <a:latin typeface="Arial"/>
                <a:cs typeface="Arial"/>
              </a:rPr>
              <a:t>elegir la pendiente </a:t>
            </a:r>
            <a:r>
              <a:rPr sz="1100" dirty="0">
                <a:latin typeface="Arial"/>
                <a:cs typeface="Arial"/>
              </a:rPr>
              <a:t>de su  </a:t>
            </a:r>
            <a:r>
              <a:rPr sz="1100" spc="-5" dirty="0">
                <a:latin typeface="Arial"/>
                <a:cs typeface="Arial"/>
              </a:rPr>
              <a:t>característica, siempre </a:t>
            </a:r>
            <a:r>
              <a:rPr sz="1100" dirty="0">
                <a:latin typeface="Arial"/>
                <a:cs typeface="Arial"/>
              </a:rPr>
              <a:t>que nos </a:t>
            </a:r>
            <a:r>
              <a:rPr sz="1100" spc="-5" dirty="0">
                <a:latin typeface="Arial"/>
                <a:cs typeface="Arial"/>
              </a:rPr>
              <a:t>mantengamos dentro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zona limitada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la inductancia  máxima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mínima.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pendiente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programa,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través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sistema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control,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forma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  imponga una </a:t>
            </a:r>
            <a:r>
              <a:rPr sz="1100" spc="-5" dirty="0">
                <a:latin typeface="Arial"/>
                <a:cs typeface="Arial"/>
              </a:rPr>
              <a:t>relación entre tensión </a:t>
            </a:r>
            <a:r>
              <a:rPr sz="1100" dirty="0">
                <a:latin typeface="Arial"/>
                <a:cs typeface="Arial"/>
              </a:rPr>
              <a:t>y corriente representada </a:t>
            </a:r>
            <a:r>
              <a:rPr sz="1100" spc="-5" dirty="0">
                <a:latin typeface="Arial"/>
                <a:cs typeface="Arial"/>
              </a:rPr>
              <a:t>por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recta con </a:t>
            </a:r>
            <a:r>
              <a:rPr sz="1100" spc="-5" dirty="0">
                <a:latin typeface="Arial"/>
                <a:cs typeface="Arial"/>
              </a:rPr>
              <a:t>ligera  pendiente ascendente, tal </a:t>
            </a:r>
            <a:r>
              <a:rPr sz="1100" dirty="0">
                <a:latin typeface="Arial"/>
                <a:cs typeface="Arial"/>
              </a:rPr>
              <a:t>como </a:t>
            </a:r>
            <a:r>
              <a:rPr sz="1100" spc="-5" dirty="0">
                <a:latin typeface="Arial"/>
                <a:cs typeface="Arial"/>
              </a:rPr>
              <a:t>indica la figura. En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caso del condensador, la</a:t>
            </a:r>
            <a:r>
              <a:rPr sz="1100" spc="-1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característica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tabLst>
                <a:tab pos="3725545" algn="l"/>
              </a:tabLst>
            </a:pPr>
            <a:r>
              <a:rPr sz="1100" dirty="0">
                <a:latin typeface="Arial"/>
                <a:cs typeface="Arial"/>
              </a:rPr>
              <a:t>es una </a:t>
            </a:r>
            <a:r>
              <a:rPr sz="1100" spc="-5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recta </a:t>
            </a:r>
            <a:r>
              <a:rPr sz="1100" spc="-5" dirty="0">
                <a:latin typeface="Arial"/>
                <a:cs typeface="Arial"/>
              </a:rPr>
              <a:t>determinada </a:t>
            </a:r>
            <a:r>
              <a:rPr sz="1100" dirty="0">
                <a:latin typeface="Arial"/>
                <a:cs typeface="Arial"/>
              </a:rPr>
              <a:t>por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ecuación	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014084"/>
            <a:ext cx="5760085" cy="3740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Figura 2: </a:t>
            </a:r>
            <a:r>
              <a:rPr sz="1100" spc="-5" dirty="0">
                <a:latin typeface="Calibri"/>
                <a:cs typeface="Calibri"/>
              </a:rPr>
              <a:t>Composición de </a:t>
            </a:r>
            <a:r>
              <a:rPr sz="1100" spc="-10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característica </a:t>
            </a:r>
            <a:r>
              <a:rPr sz="1100" spc="-5" dirty="0">
                <a:latin typeface="Calibri"/>
                <a:cs typeface="Calibri"/>
              </a:rPr>
              <a:t>de un compensador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estático.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La misma figura </a:t>
            </a:r>
            <a:r>
              <a:rPr sz="1100" u="sng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2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muestra,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derecha, la característica </a:t>
            </a:r>
            <a:r>
              <a:rPr sz="1100" dirty="0">
                <a:latin typeface="Arial"/>
                <a:cs typeface="Arial"/>
              </a:rPr>
              <a:t>tensión-corriente de</a:t>
            </a:r>
            <a:r>
              <a:rPr sz="1100" spc="1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ambos</a:t>
            </a:r>
            <a:endParaRPr sz="1100">
              <a:latin typeface="Arial"/>
              <a:cs typeface="Arial"/>
            </a:endParaRPr>
          </a:p>
          <a:p>
            <a:pPr marL="12700" marR="5080" algn="just">
              <a:lnSpc>
                <a:spcPct val="136400"/>
              </a:lnSpc>
              <a:spcBef>
                <a:spcPts val="675"/>
              </a:spcBef>
            </a:pPr>
            <a:r>
              <a:rPr sz="1100" dirty="0">
                <a:latin typeface="Arial"/>
                <a:cs typeface="Arial"/>
              </a:rPr>
              <a:t>elementos </a:t>
            </a:r>
            <a:r>
              <a:rPr sz="1100" spc="-5" dirty="0">
                <a:latin typeface="Arial"/>
                <a:cs typeface="Arial"/>
              </a:rPr>
              <a:t>conectados </a:t>
            </a:r>
            <a:r>
              <a:rPr sz="1100" spc="-1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paralelo. Dado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corriente </a:t>
            </a:r>
            <a:r>
              <a:rPr sz="1100" spc="-5" dirty="0">
                <a:latin typeface="Arial"/>
                <a:cs typeface="Arial"/>
              </a:rPr>
              <a:t>total del sistema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suma de  </a:t>
            </a:r>
            <a:r>
              <a:rPr sz="1100" spc="-5" dirty="0">
                <a:latin typeface="Arial"/>
                <a:cs typeface="Arial"/>
              </a:rPr>
              <a:t>las corrientes por la bobina </a:t>
            </a:r>
            <a:r>
              <a:rPr sz="1100" dirty="0">
                <a:latin typeface="Arial"/>
                <a:cs typeface="Arial"/>
              </a:rPr>
              <a:t>y por el </a:t>
            </a:r>
            <a:r>
              <a:rPr sz="1100" spc="-5" dirty="0">
                <a:latin typeface="Arial"/>
                <a:cs typeface="Arial"/>
              </a:rPr>
              <a:t>condensador, esta característica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obtiene fácilmente  </a:t>
            </a:r>
            <a:r>
              <a:rPr sz="1100" dirty="0">
                <a:latin typeface="Arial"/>
                <a:cs typeface="Arial"/>
              </a:rPr>
              <a:t>sumando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ambas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corrientes.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El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resultado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elemento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tres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zonas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lineales,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puede  </a:t>
            </a:r>
            <a:r>
              <a:rPr sz="1100" dirty="0">
                <a:latin typeface="Arial"/>
                <a:cs typeface="Arial"/>
              </a:rPr>
              <a:t>operar en el </a:t>
            </a:r>
            <a:r>
              <a:rPr sz="1100" spc="-5" dirty="0">
                <a:latin typeface="Arial"/>
                <a:cs typeface="Arial"/>
              </a:rPr>
              <a:t>semiplano inductivo </a:t>
            </a:r>
            <a:r>
              <a:rPr sz="1100" dirty="0">
                <a:latin typeface="Arial"/>
                <a:cs typeface="Arial"/>
              </a:rPr>
              <a:t>y en el </a:t>
            </a:r>
            <a:r>
              <a:rPr sz="1100" spc="-5" dirty="0">
                <a:latin typeface="Arial"/>
                <a:cs typeface="Arial"/>
              </a:rPr>
              <a:t>capacitivo, </a:t>
            </a:r>
            <a:r>
              <a:rPr sz="1100" dirty="0">
                <a:latin typeface="Arial"/>
                <a:cs typeface="Arial"/>
              </a:rPr>
              <a:t>y con una </a:t>
            </a:r>
            <a:r>
              <a:rPr sz="1100" spc="-5" dirty="0">
                <a:latin typeface="Arial"/>
                <a:cs typeface="Arial"/>
              </a:rPr>
              <a:t>ligera pendiente positiva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 zona central. Típicamente, la corriente nula corresponde aproximadamente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tensión  nominal del </a:t>
            </a:r>
            <a:r>
              <a:rPr sz="1100" dirty="0">
                <a:latin typeface="Arial"/>
                <a:cs typeface="Arial"/>
              </a:rPr>
              <a:t>nudo de</a:t>
            </a:r>
            <a:r>
              <a:rPr sz="1100" spc="-5" dirty="0">
                <a:latin typeface="Arial"/>
                <a:cs typeface="Arial"/>
              </a:rPr>
              <a:t> conexión.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6350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Si la tensión </a:t>
            </a:r>
            <a:r>
              <a:rPr sz="1100" dirty="0">
                <a:latin typeface="Arial"/>
                <a:cs typeface="Arial"/>
              </a:rPr>
              <a:t>en el nudo de </a:t>
            </a:r>
            <a:r>
              <a:rPr sz="1100" spc="-5" dirty="0">
                <a:latin typeface="Arial"/>
                <a:cs typeface="Arial"/>
              </a:rPr>
              <a:t>conexión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superior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nominal,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compensador estático  </a:t>
            </a:r>
            <a:r>
              <a:rPr sz="1100" dirty="0">
                <a:latin typeface="Arial"/>
                <a:cs typeface="Arial"/>
              </a:rPr>
              <a:t>absorbe </a:t>
            </a:r>
            <a:r>
              <a:rPr sz="1100" spc="-5" dirty="0">
                <a:latin typeface="Arial"/>
                <a:cs typeface="Arial"/>
              </a:rPr>
              <a:t>potencia reactiva. Si la tensión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inferior, </a:t>
            </a:r>
            <a:r>
              <a:rPr sz="1100" dirty="0">
                <a:latin typeface="Arial"/>
                <a:cs typeface="Arial"/>
              </a:rPr>
              <a:t>el compensador genera </a:t>
            </a:r>
            <a:r>
              <a:rPr sz="1100" spc="-5" dirty="0">
                <a:latin typeface="Arial"/>
                <a:cs typeface="Arial"/>
              </a:rPr>
              <a:t>potencia</a:t>
            </a:r>
            <a:r>
              <a:rPr sz="1100" spc="-2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reactiva.  De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esta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forma,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compensador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tiende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estabilizar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acercándola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valor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nominal.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715" algn="just">
              <a:lnSpc>
                <a:spcPct val="136300"/>
              </a:lnSpc>
            </a:pPr>
            <a:r>
              <a:rPr sz="1100" spc="-5" dirty="0">
                <a:latin typeface="Arial"/>
                <a:cs typeface="Arial"/>
              </a:rPr>
              <a:t>Cuando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sometido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tensiones anormalmente bajas,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compensador </a:t>
            </a:r>
            <a:r>
              <a:rPr sz="1100" dirty="0">
                <a:latin typeface="Arial"/>
                <a:cs typeface="Arial"/>
              </a:rPr>
              <a:t>opera en </a:t>
            </a:r>
            <a:r>
              <a:rPr sz="1100" spc="-5" dirty="0">
                <a:latin typeface="Arial"/>
                <a:cs typeface="Arial"/>
              </a:rPr>
              <a:t>la zona  capacitiva </a:t>
            </a:r>
            <a:r>
              <a:rPr sz="1100" dirty="0">
                <a:latin typeface="Arial"/>
                <a:cs typeface="Arial"/>
              </a:rPr>
              <a:t>marcada por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recta que pasa por el </a:t>
            </a:r>
            <a:r>
              <a:rPr sz="1100" spc="-5" dirty="0">
                <a:latin typeface="Arial"/>
                <a:cs typeface="Arial"/>
              </a:rPr>
              <a:t>origen, </a:t>
            </a:r>
            <a:r>
              <a:rPr sz="1100" dirty="0">
                <a:latin typeface="Arial"/>
                <a:cs typeface="Arial"/>
              </a:rPr>
              <a:t>de forma que tan </a:t>
            </a:r>
            <a:r>
              <a:rPr sz="1100" spc="-5" dirty="0">
                <a:latin typeface="Arial"/>
                <a:cs typeface="Arial"/>
              </a:rPr>
              <a:t>sólo </a:t>
            </a:r>
            <a:r>
              <a:rPr sz="1100" dirty="0">
                <a:latin typeface="Arial"/>
                <a:cs typeface="Arial"/>
              </a:rPr>
              <a:t>es capaz de  </a:t>
            </a:r>
            <a:r>
              <a:rPr sz="1100" spc="-5" dirty="0">
                <a:latin typeface="Arial"/>
                <a:cs typeface="Arial"/>
              </a:rPr>
              <a:t>aportar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poca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corriente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reactiva.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En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esta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zona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operación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inductancia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queda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reducida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93453" y="2095601"/>
            <a:ext cx="705206" cy="1241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0932" y="2915411"/>
            <a:ext cx="4838700" cy="29337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9970" y="6647586"/>
            <a:ext cx="114808" cy="1234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9007"/>
            <a:ext cx="5758815" cy="2693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6400"/>
              </a:lnSpc>
              <a:spcBef>
                <a:spcPts val="100"/>
              </a:spcBef>
            </a:pPr>
            <a:r>
              <a:rPr sz="1100" spc="-5" dirty="0">
                <a:latin typeface="Arial"/>
                <a:cs typeface="Arial"/>
              </a:rPr>
              <a:t>mínimo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compensador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estático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comporta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como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condensador,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forma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aporte 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potencia reactiva </a:t>
            </a:r>
            <a:r>
              <a:rPr sz="1100" dirty="0">
                <a:latin typeface="Arial"/>
                <a:cs typeface="Arial"/>
              </a:rPr>
              <a:t>es proporcional al </a:t>
            </a:r>
            <a:r>
              <a:rPr sz="1100" spc="-5" dirty="0">
                <a:latin typeface="Arial"/>
                <a:cs typeface="Arial"/>
              </a:rPr>
              <a:t>cuadrado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tensión. </a:t>
            </a:r>
            <a:r>
              <a:rPr sz="1100" dirty="0">
                <a:latin typeface="Arial"/>
                <a:cs typeface="Arial"/>
              </a:rPr>
              <a:t>Esta es una </a:t>
            </a:r>
            <a:r>
              <a:rPr sz="1100" spc="-5" dirty="0">
                <a:latin typeface="Arial"/>
                <a:cs typeface="Arial"/>
              </a:rPr>
              <a:t>característica  importante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SVCs,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limita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aporte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 durante, </a:t>
            </a:r>
            <a:r>
              <a:rPr sz="1100" spc="5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ejemplo, huecos  </a:t>
            </a:r>
            <a:r>
              <a:rPr sz="1100" dirty="0">
                <a:latin typeface="Arial"/>
                <a:cs typeface="Arial"/>
              </a:rPr>
              <a:t>profundos de </a:t>
            </a:r>
            <a:r>
              <a:rPr sz="1100" spc="-5" dirty="0">
                <a:latin typeface="Arial"/>
                <a:cs typeface="Arial"/>
              </a:rPr>
              <a:t>tensión provocados </a:t>
            </a:r>
            <a:r>
              <a:rPr sz="1100" dirty="0">
                <a:latin typeface="Arial"/>
                <a:cs typeface="Arial"/>
              </a:rPr>
              <a:t>por un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cortocircuito.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080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margen de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spc="-10" dirty="0">
                <a:latin typeface="Arial"/>
                <a:cs typeface="Arial"/>
              </a:rPr>
              <a:t>del </a:t>
            </a:r>
            <a:r>
              <a:rPr sz="1100" dirty="0">
                <a:latin typeface="Arial"/>
                <a:cs typeface="Arial"/>
              </a:rPr>
              <a:t>compensador </a:t>
            </a:r>
            <a:r>
              <a:rPr sz="1100" spc="-5" dirty="0">
                <a:latin typeface="Arial"/>
                <a:cs typeface="Arial"/>
              </a:rPr>
              <a:t>estático </a:t>
            </a:r>
            <a:r>
              <a:rPr sz="1100" dirty="0">
                <a:latin typeface="Arial"/>
                <a:cs typeface="Arial"/>
              </a:rPr>
              <a:t>puede ampliarse </a:t>
            </a:r>
            <a:r>
              <a:rPr sz="1100" spc="-5" dirty="0">
                <a:latin typeface="Arial"/>
                <a:cs typeface="Arial"/>
              </a:rPr>
              <a:t>mediante la conexión </a:t>
            </a:r>
            <a:r>
              <a:rPr sz="1100" dirty="0">
                <a:latin typeface="Arial"/>
                <a:cs typeface="Arial"/>
              </a:rPr>
              <a:t>de  condensadores </a:t>
            </a:r>
            <a:r>
              <a:rPr sz="1100" spc="-5" dirty="0">
                <a:latin typeface="Arial"/>
                <a:cs typeface="Arial"/>
              </a:rPr>
              <a:t>conmutados, </a:t>
            </a:r>
            <a:r>
              <a:rPr sz="1100" dirty="0">
                <a:latin typeface="Arial"/>
                <a:cs typeface="Arial"/>
              </a:rPr>
              <a:t>que se </a:t>
            </a:r>
            <a:r>
              <a:rPr sz="1100" spc="-5" dirty="0">
                <a:latin typeface="Arial"/>
                <a:cs typeface="Arial"/>
              </a:rPr>
              <a:t>conectan </a:t>
            </a:r>
            <a:r>
              <a:rPr sz="1100" dirty="0">
                <a:latin typeface="Arial"/>
                <a:cs typeface="Arial"/>
              </a:rPr>
              <a:t>y desconectan </a:t>
            </a:r>
            <a:r>
              <a:rPr sz="1100" spc="-1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función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tensión. </a:t>
            </a:r>
            <a:r>
              <a:rPr sz="1100" dirty="0">
                <a:latin typeface="Arial"/>
                <a:cs typeface="Arial"/>
              </a:rPr>
              <a:t>La  </a:t>
            </a:r>
            <a:r>
              <a:rPr sz="1100" spc="-5" dirty="0">
                <a:latin typeface="Arial"/>
                <a:cs typeface="Arial"/>
              </a:rPr>
              <a:t>figura </a:t>
            </a:r>
            <a:r>
              <a:rPr sz="1100" u="sng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3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sz="1100" spc="-5" dirty="0">
                <a:latin typeface="Arial"/>
                <a:cs typeface="Arial"/>
              </a:rPr>
              <a:t>ilustra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circuito </a:t>
            </a:r>
            <a:r>
              <a:rPr sz="1100" dirty="0">
                <a:latin typeface="Arial"/>
                <a:cs typeface="Arial"/>
              </a:rPr>
              <a:t>y su </a:t>
            </a:r>
            <a:r>
              <a:rPr sz="1100" spc="-5" dirty="0">
                <a:latin typeface="Arial"/>
                <a:cs typeface="Arial"/>
              </a:rPr>
              <a:t>característica tensión-corriente. En dicha figura, la </a:t>
            </a:r>
            <a:r>
              <a:rPr sz="1100" dirty="0">
                <a:latin typeface="Arial"/>
                <a:cs typeface="Arial"/>
              </a:rPr>
              <a:t>etapa 1 </a:t>
            </a:r>
            <a:r>
              <a:rPr sz="1100" spc="-5" dirty="0">
                <a:latin typeface="Arial"/>
                <a:cs typeface="Arial"/>
              </a:rPr>
              <a:t>está  constituida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la bobina regulable </a:t>
            </a:r>
            <a:r>
              <a:rPr sz="1100" dirty="0">
                <a:latin typeface="Arial"/>
                <a:cs typeface="Arial"/>
              </a:rPr>
              <a:t>y un filtro </a:t>
            </a:r>
            <a:r>
              <a:rPr sz="1100" spc="-5" dirty="0">
                <a:latin typeface="Arial"/>
                <a:cs typeface="Arial"/>
              </a:rPr>
              <a:t>capacitivo, </a:t>
            </a:r>
            <a:r>
              <a:rPr sz="1100" dirty="0">
                <a:latin typeface="Arial"/>
                <a:cs typeface="Arial"/>
              </a:rPr>
              <a:t>y da origen a </a:t>
            </a:r>
            <a:r>
              <a:rPr sz="1100" spc="-5" dirty="0">
                <a:latin typeface="Arial"/>
                <a:cs typeface="Arial"/>
              </a:rPr>
              <a:t>la característica  </a:t>
            </a:r>
            <a:r>
              <a:rPr sz="1100" dirty="0">
                <a:latin typeface="Arial"/>
                <a:cs typeface="Arial"/>
              </a:rPr>
              <a:t>marcada con el </a:t>
            </a:r>
            <a:r>
              <a:rPr sz="1100" spc="-5" dirty="0">
                <a:latin typeface="Arial"/>
                <a:cs typeface="Arial"/>
              </a:rPr>
              <a:t>número </a:t>
            </a:r>
            <a:r>
              <a:rPr sz="1100" dirty="0">
                <a:latin typeface="Arial"/>
                <a:cs typeface="Arial"/>
              </a:rPr>
              <a:t>1. La </a:t>
            </a:r>
            <a:r>
              <a:rPr sz="1100" spc="-5" dirty="0">
                <a:latin typeface="Arial"/>
                <a:cs typeface="Arial"/>
              </a:rPr>
              <a:t>misión del filtro, </a:t>
            </a:r>
            <a:r>
              <a:rPr sz="1100" dirty="0">
                <a:latin typeface="Arial"/>
                <a:cs typeface="Arial"/>
              </a:rPr>
              <a:t>además de </a:t>
            </a:r>
            <a:r>
              <a:rPr sz="1100" spc="-5" dirty="0">
                <a:latin typeface="Arial"/>
                <a:cs typeface="Arial"/>
              </a:rPr>
              <a:t>aportar reactiva,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reducir </a:t>
            </a:r>
            <a:r>
              <a:rPr sz="1100" dirty="0">
                <a:latin typeface="Arial"/>
                <a:cs typeface="Arial"/>
              </a:rPr>
              <a:t>el  </a:t>
            </a:r>
            <a:r>
              <a:rPr sz="1100" spc="-5" dirty="0">
                <a:latin typeface="Arial"/>
                <a:cs typeface="Arial"/>
              </a:rPr>
              <a:t>contenido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armónicos. Si la tensión desciende,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conectan sucesivamente las etapas </a:t>
            </a:r>
            <a:r>
              <a:rPr sz="1100" dirty="0">
                <a:latin typeface="Arial"/>
                <a:cs typeface="Arial"/>
              </a:rPr>
              <a:t>2 y  3, que </a:t>
            </a:r>
            <a:r>
              <a:rPr sz="1100" spc="-5" dirty="0">
                <a:latin typeface="Arial"/>
                <a:cs typeface="Arial"/>
              </a:rPr>
              <a:t>desplazan la característica tensión-corriente hacia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zona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capacitiva.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574916"/>
            <a:ext cx="5776595" cy="2750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3335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Figura 3: </a:t>
            </a:r>
            <a:r>
              <a:rPr sz="1100" spc="-5" dirty="0">
                <a:latin typeface="Calibri"/>
                <a:cs typeface="Calibri"/>
              </a:rPr>
              <a:t>Compensador </a:t>
            </a:r>
            <a:r>
              <a:rPr sz="1100" dirty="0">
                <a:latin typeface="Calibri"/>
                <a:cs typeface="Calibri"/>
              </a:rPr>
              <a:t>estático con tres </a:t>
            </a:r>
            <a:r>
              <a:rPr sz="1100" spc="-5" dirty="0">
                <a:latin typeface="Calibri"/>
                <a:cs typeface="Calibri"/>
              </a:rPr>
              <a:t>escalones de</a:t>
            </a:r>
            <a:r>
              <a:rPr sz="1100" spc="-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condensadores.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50">
              <a:latin typeface="Calibri"/>
              <a:cs typeface="Calibri"/>
            </a:endParaRPr>
          </a:p>
          <a:p>
            <a:pPr marL="1360805">
              <a:lnSpc>
                <a:spcPct val="100000"/>
              </a:lnSpc>
              <a:tabLst>
                <a:tab pos="5763260" algn="l"/>
              </a:tabLst>
            </a:pP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Reactancia controlada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mediante</a:t>
            </a:r>
            <a:r>
              <a:rPr sz="1450" b="1" u="sng" spc="-22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tiristores	</a:t>
            </a:r>
            <a:endParaRPr sz="1450">
              <a:latin typeface="Arial"/>
              <a:cs typeface="Arial"/>
            </a:endParaRPr>
          </a:p>
          <a:p>
            <a:pPr marL="12700" marR="20955" algn="just">
              <a:lnSpc>
                <a:spcPct val="136400"/>
              </a:lnSpc>
              <a:spcBef>
                <a:spcPts val="254"/>
              </a:spcBef>
            </a:pPr>
            <a:r>
              <a:rPr sz="1100" spc="-5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elemento </a:t>
            </a:r>
            <a:r>
              <a:rPr sz="1100" spc="-5" dirty="0">
                <a:latin typeface="Arial"/>
                <a:cs typeface="Arial"/>
              </a:rPr>
              <a:t>central del </a:t>
            </a:r>
            <a:r>
              <a:rPr sz="1100" dirty="0">
                <a:latin typeface="Arial"/>
                <a:cs typeface="Arial"/>
              </a:rPr>
              <a:t>sistema </a:t>
            </a:r>
            <a:r>
              <a:rPr sz="1100" spc="-5" dirty="0">
                <a:latin typeface="Arial"/>
                <a:cs typeface="Arial"/>
              </a:rPr>
              <a:t>descrito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compensación estática,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bobina regulable,  </a:t>
            </a:r>
            <a:r>
              <a:rPr sz="1100" dirty="0">
                <a:latin typeface="Arial"/>
                <a:cs typeface="Arial"/>
              </a:rPr>
              <a:t>con sus </a:t>
            </a:r>
            <a:r>
              <a:rPr sz="1100" spc="-5" dirty="0">
                <a:latin typeface="Arial"/>
                <a:cs typeface="Arial"/>
              </a:rPr>
              <a:t>semiconductores </a:t>
            </a:r>
            <a:r>
              <a:rPr sz="1100" dirty="0">
                <a:latin typeface="Arial"/>
                <a:cs typeface="Arial"/>
              </a:rPr>
              <a:t>y su </a:t>
            </a:r>
            <a:r>
              <a:rPr sz="1100" spc="-5" dirty="0">
                <a:latin typeface="Arial"/>
                <a:cs typeface="Arial"/>
              </a:rPr>
              <a:t>correspondiente </a:t>
            </a:r>
            <a:r>
              <a:rPr sz="1100" dirty="0">
                <a:latin typeface="Arial"/>
                <a:cs typeface="Arial"/>
              </a:rPr>
              <a:t>sistema de </a:t>
            </a:r>
            <a:r>
              <a:rPr sz="1100" spc="-5" dirty="0">
                <a:latin typeface="Arial"/>
                <a:cs typeface="Arial"/>
              </a:rPr>
              <a:t>control.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figura </a:t>
            </a:r>
            <a:r>
              <a:rPr sz="1100" u="sng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3"/>
              </a:rPr>
              <a:t>4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 </a:t>
            </a:r>
            <a:r>
              <a:rPr sz="1100" spc="-5" dirty="0">
                <a:latin typeface="Arial"/>
                <a:cs typeface="Arial"/>
              </a:rPr>
              <a:t>muestra </a:t>
            </a:r>
            <a:r>
              <a:rPr sz="1100" dirty="0">
                <a:latin typeface="Arial"/>
                <a:cs typeface="Arial"/>
              </a:rPr>
              <a:t>el  </a:t>
            </a:r>
            <a:r>
              <a:rPr sz="1100" spc="-5" dirty="0">
                <a:latin typeface="Arial"/>
                <a:cs typeface="Arial"/>
              </a:rPr>
              <a:t>circuito eléctrico </a:t>
            </a:r>
            <a:r>
              <a:rPr sz="1100" dirty="0">
                <a:latin typeface="Arial"/>
                <a:cs typeface="Arial"/>
              </a:rPr>
              <a:t>y el </a:t>
            </a:r>
            <a:r>
              <a:rPr sz="1100" spc="-5" dirty="0">
                <a:latin typeface="Arial"/>
                <a:cs typeface="Arial"/>
              </a:rPr>
              <a:t>ciclo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conducción </a:t>
            </a:r>
            <a:r>
              <a:rPr sz="1100" dirty="0">
                <a:latin typeface="Arial"/>
                <a:cs typeface="Arial"/>
              </a:rPr>
              <a:t>de una </a:t>
            </a:r>
            <a:r>
              <a:rPr sz="1100" spc="-5" dirty="0">
                <a:latin typeface="Arial"/>
                <a:cs typeface="Arial"/>
              </a:rPr>
              <a:t>bobina controlada mediante </a:t>
            </a:r>
            <a:r>
              <a:rPr sz="1100" dirty="0">
                <a:latin typeface="Arial"/>
                <a:cs typeface="Arial"/>
              </a:rPr>
              <a:t>dos </a:t>
            </a:r>
            <a:r>
              <a:rPr sz="1100" spc="-5" dirty="0">
                <a:latin typeface="Arial"/>
                <a:cs typeface="Arial"/>
              </a:rPr>
              <a:t>tiristores.  Cada tiristor comienza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conducir </a:t>
            </a:r>
            <a:r>
              <a:rPr sz="1100" dirty="0">
                <a:latin typeface="Arial"/>
                <a:cs typeface="Arial"/>
              </a:rPr>
              <a:t>cuando se </a:t>
            </a:r>
            <a:r>
              <a:rPr sz="1100" spc="-5" dirty="0">
                <a:latin typeface="Arial"/>
                <a:cs typeface="Arial"/>
              </a:rPr>
              <a:t>encuentra polarizado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secuencia directa, </a:t>
            </a:r>
            <a:r>
              <a:rPr sz="1100" dirty="0">
                <a:latin typeface="Arial"/>
                <a:cs typeface="Arial"/>
              </a:rPr>
              <a:t>y  además recibe </a:t>
            </a:r>
            <a:r>
              <a:rPr sz="1100" spc="-5" dirty="0">
                <a:latin typeface="Arial"/>
                <a:cs typeface="Arial"/>
              </a:rPr>
              <a:t>la orden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disparo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puerta correspondiente. El disparo </a:t>
            </a:r>
            <a:r>
              <a:rPr sz="1100" spc="-10" dirty="0">
                <a:latin typeface="Arial"/>
                <a:cs typeface="Arial"/>
              </a:rPr>
              <a:t>es  </a:t>
            </a:r>
            <a:r>
              <a:rPr sz="1100" dirty="0">
                <a:latin typeface="Arial"/>
                <a:cs typeface="Arial"/>
              </a:rPr>
              <a:t>ordenado por el </a:t>
            </a:r>
            <a:r>
              <a:rPr sz="1100" spc="-5" dirty="0">
                <a:latin typeface="Arial"/>
                <a:cs typeface="Arial"/>
              </a:rPr>
              <a:t>sistema </a:t>
            </a:r>
            <a:r>
              <a:rPr sz="1100" dirty="0">
                <a:latin typeface="Arial"/>
                <a:cs typeface="Arial"/>
              </a:rPr>
              <a:t>de control en el </a:t>
            </a:r>
            <a:r>
              <a:rPr sz="1100" spc="-5" dirty="0">
                <a:latin typeface="Arial"/>
                <a:cs typeface="Arial"/>
              </a:rPr>
              <a:t>instante determinado </a:t>
            </a:r>
            <a:r>
              <a:rPr sz="1100" dirty="0">
                <a:latin typeface="Arial"/>
                <a:cs typeface="Arial"/>
              </a:rPr>
              <a:t>por el </a:t>
            </a:r>
            <a:r>
              <a:rPr sz="1100" spc="-5" dirty="0">
                <a:latin typeface="Arial"/>
                <a:cs typeface="Arial"/>
              </a:rPr>
              <a:t>ángulo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disparo </a:t>
            </a:r>
            <a:r>
              <a:rPr sz="1100" dirty="0">
                <a:latin typeface="Arial"/>
                <a:cs typeface="Arial"/>
              </a:rPr>
              <a:t>,  que se </a:t>
            </a:r>
            <a:r>
              <a:rPr sz="1100" spc="-5" dirty="0">
                <a:latin typeface="Arial"/>
                <a:cs typeface="Arial"/>
              </a:rPr>
              <a:t>mide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partir del </a:t>
            </a:r>
            <a:r>
              <a:rPr sz="1100" dirty="0">
                <a:latin typeface="Arial"/>
                <a:cs typeface="Arial"/>
              </a:rPr>
              <a:t>paso por cero de </a:t>
            </a:r>
            <a:r>
              <a:rPr sz="1100" spc="-5" dirty="0">
                <a:latin typeface="Arial"/>
                <a:cs typeface="Arial"/>
              </a:rPr>
              <a:t>la tensión </a:t>
            </a:r>
            <a:r>
              <a:rPr sz="1100" dirty="0">
                <a:latin typeface="Arial"/>
                <a:cs typeface="Arial"/>
              </a:rPr>
              <a:t>en el </a:t>
            </a:r>
            <a:r>
              <a:rPr sz="1100" spc="-5" dirty="0">
                <a:latin typeface="Arial"/>
                <a:cs typeface="Arial"/>
              </a:rPr>
              <a:t>tiristor. El ángulo </a:t>
            </a:r>
            <a:r>
              <a:rPr sz="1100" dirty="0">
                <a:latin typeface="Arial"/>
                <a:cs typeface="Arial"/>
              </a:rPr>
              <a:t>durante el cual  un </a:t>
            </a:r>
            <a:r>
              <a:rPr sz="1100" spc="-5" dirty="0">
                <a:latin typeface="Arial"/>
                <a:cs typeface="Arial"/>
              </a:rPr>
              <a:t>tiristor </a:t>
            </a:r>
            <a:r>
              <a:rPr sz="1100" dirty="0">
                <a:latin typeface="Arial"/>
                <a:cs typeface="Arial"/>
              </a:rPr>
              <a:t>conduce se </a:t>
            </a:r>
            <a:r>
              <a:rPr sz="1100" spc="-5" dirty="0">
                <a:latin typeface="Arial"/>
                <a:cs typeface="Arial"/>
              </a:rPr>
              <a:t>llama ángulo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conducción.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1619" y="4123943"/>
            <a:ext cx="4495800" cy="2286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02363" y="8749869"/>
            <a:ext cx="94705" cy="664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86439" y="8978469"/>
            <a:ext cx="85235" cy="664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6364604"/>
            <a:ext cx="5758815" cy="1064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Figura 4: </a:t>
            </a:r>
            <a:r>
              <a:rPr sz="1100" dirty="0">
                <a:latin typeface="Calibri"/>
                <a:cs typeface="Calibri"/>
              </a:rPr>
              <a:t>Reactancia </a:t>
            </a:r>
            <a:r>
              <a:rPr sz="1100" spc="-5" dirty="0">
                <a:latin typeface="Calibri"/>
                <a:cs typeface="Calibri"/>
              </a:rPr>
              <a:t>controlada </a:t>
            </a:r>
            <a:r>
              <a:rPr sz="1100" dirty="0">
                <a:latin typeface="Calibri"/>
                <a:cs typeface="Calibri"/>
              </a:rPr>
              <a:t>mediante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tiristores.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Calibri"/>
              <a:cs typeface="Calibri"/>
            </a:endParaRPr>
          </a:p>
          <a:p>
            <a:pPr marL="12700" marR="5080" algn="just">
              <a:lnSpc>
                <a:spcPct val="136400"/>
              </a:lnSpc>
              <a:tabLst>
                <a:tab pos="1454150" algn="l"/>
                <a:tab pos="3807460" algn="l"/>
              </a:tabLst>
            </a:pPr>
            <a:r>
              <a:rPr sz="1100" dirty="0">
                <a:latin typeface="Arial"/>
                <a:cs typeface="Arial"/>
              </a:rPr>
              <a:t>Como </a:t>
            </a:r>
            <a:r>
              <a:rPr sz="1100" spc="10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indica 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figura, </a:t>
            </a:r>
            <a:r>
              <a:rPr sz="1100" spc="10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ángulo </a:t>
            </a:r>
            <a:r>
              <a:rPr sz="1100" spc="1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disparo	</a:t>
            </a:r>
            <a:r>
              <a:rPr sz="1100" dirty="0">
                <a:latin typeface="Arial"/>
                <a:cs typeface="Arial"/>
              </a:rPr>
              <a:t>corresponde a un </a:t>
            </a:r>
            <a:r>
              <a:rPr sz="1100" spc="-5" dirty="0">
                <a:latin typeface="Arial"/>
                <a:cs typeface="Arial"/>
              </a:rPr>
              <a:t>ángulo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conducción	</a:t>
            </a:r>
            <a:r>
              <a:rPr sz="1100" dirty="0">
                <a:latin typeface="Arial"/>
                <a:cs typeface="Arial"/>
              </a:rPr>
              <a:t>en cada </a:t>
            </a:r>
            <a:r>
              <a:rPr sz="1100" spc="-5" dirty="0">
                <a:latin typeface="Arial"/>
                <a:cs typeface="Arial"/>
              </a:rPr>
              <a:t>tiristor, </a:t>
            </a:r>
            <a:r>
              <a:rPr sz="1100" dirty="0">
                <a:latin typeface="Arial"/>
                <a:cs typeface="Arial"/>
              </a:rPr>
              <a:t>y por tanto </a:t>
            </a:r>
            <a:r>
              <a:rPr sz="1100" spc="-5" dirty="0">
                <a:latin typeface="Arial"/>
                <a:cs typeface="Arial"/>
              </a:rPr>
              <a:t>la bobina </a:t>
            </a:r>
            <a:r>
              <a:rPr sz="1100" dirty="0">
                <a:latin typeface="Arial"/>
                <a:cs typeface="Arial"/>
              </a:rPr>
              <a:t>conduce a </a:t>
            </a:r>
            <a:r>
              <a:rPr sz="1100" spc="-5" dirty="0">
                <a:latin typeface="Arial"/>
                <a:cs typeface="Arial"/>
              </a:rPr>
              <a:t>lo largo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todo el  </a:t>
            </a:r>
            <a:r>
              <a:rPr sz="1100" spc="-5" dirty="0">
                <a:latin typeface="Arial"/>
                <a:cs typeface="Arial"/>
              </a:rPr>
              <a:t>ciclo. Este </a:t>
            </a:r>
            <a:r>
              <a:rPr sz="1100" dirty="0">
                <a:latin typeface="Arial"/>
                <a:cs typeface="Arial"/>
              </a:rPr>
              <a:t>modo de </a:t>
            </a:r>
            <a:r>
              <a:rPr sz="1100" spc="-5" dirty="0">
                <a:latin typeface="Arial"/>
                <a:cs typeface="Arial"/>
              </a:rPr>
              <a:t>funcionamiento equivale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tener la bobina permanentemente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conectada.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7555458"/>
            <a:ext cx="434975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400"/>
              </a:lnSpc>
              <a:spcBef>
                <a:spcPts val="95"/>
              </a:spcBef>
              <a:tabLst>
                <a:tab pos="2131060" algn="l"/>
                <a:tab pos="4246880" algn="l"/>
              </a:tabLst>
            </a:pPr>
            <a:r>
              <a:rPr sz="1100" spc="-5" dirty="0">
                <a:latin typeface="Arial"/>
                <a:cs typeface="Arial"/>
              </a:rPr>
              <a:t>Si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aumenta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ángulo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9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disparo	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disminuye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8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ángulo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9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conducción  los  ciclos 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conducción 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los  ángulos</a:t>
            </a:r>
            <a:r>
              <a:rPr sz="1100" spc="29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8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disparo	</a:t>
            </a:r>
            <a:r>
              <a:rPr sz="1100" dirty="0">
                <a:latin typeface="Arial"/>
                <a:cs typeface="Arial"/>
              </a:rPr>
              <a:t>y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87721" y="7555458"/>
            <a:ext cx="1272540" cy="4826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580"/>
              </a:spcBef>
            </a:pPr>
            <a:r>
              <a:rPr sz="1100" dirty="0">
                <a:latin typeface="Arial"/>
                <a:cs typeface="Arial"/>
              </a:rPr>
              <a:t>.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10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figura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4</a:t>
            </a:r>
            <a:r>
              <a:rPr sz="1100" spc="-10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sz="1100" spc="-5" dirty="0">
                <a:latin typeface="Arial"/>
                <a:cs typeface="Arial"/>
              </a:rPr>
              <a:t>muestra</a:t>
            </a:r>
            <a:endParaRPr sz="11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80"/>
              </a:spcBef>
            </a:pPr>
            <a:r>
              <a:rPr sz="1100" dirty="0">
                <a:latin typeface="Arial"/>
                <a:cs typeface="Arial"/>
              </a:rPr>
              <a:t>.</a:t>
            </a:r>
            <a:r>
              <a:rPr sz="1100" spc="114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Conforme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8012276"/>
            <a:ext cx="5758815" cy="1322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366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aumenta</a:t>
            </a:r>
            <a:r>
              <a:rPr sz="1100" spc="30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, </a:t>
            </a:r>
            <a:r>
              <a:rPr sz="1100" spc="-5" dirty="0">
                <a:latin typeface="Arial"/>
                <a:cs typeface="Arial"/>
              </a:rPr>
              <a:t>la corriente por la bobina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menor. Además la corriente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distorsiona </a:t>
            </a:r>
            <a:r>
              <a:rPr sz="1100" dirty="0">
                <a:latin typeface="Arial"/>
                <a:cs typeface="Arial"/>
              </a:rPr>
              <a:t>y se </a:t>
            </a:r>
            <a:r>
              <a:rPr sz="1100" spc="-5" dirty="0">
                <a:latin typeface="Arial"/>
                <a:cs typeface="Arial"/>
              </a:rPr>
              <a:t>aleja 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forma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sinusoidal.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5080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Aplicando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análisis </a:t>
            </a:r>
            <a:r>
              <a:rPr sz="1100" dirty="0">
                <a:latin typeface="Arial"/>
                <a:cs typeface="Arial"/>
              </a:rPr>
              <a:t>de Fourier, es </a:t>
            </a:r>
            <a:r>
              <a:rPr sz="1100" spc="-5" dirty="0">
                <a:latin typeface="Arial"/>
                <a:cs typeface="Arial"/>
              </a:rPr>
              <a:t>posible calcular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valor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componente fundamental 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50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Hz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corriente,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función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ángulo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disparo. Este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análisis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como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resultado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la  </a:t>
            </a:r>
            <a:r>
              <a:rPr sz="1100" spc="-5" dirty="0">
                <a:latin typeface="Arial"/>
                <a:cs typeface="Arial"/>
              </a:rPr>
              <a:t>siguiente relación entre la susceptancia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bobina controlada </a:t>
            </a:r>
            <a:r>
              <a:rPr sz="1100" dirty="0">
                <a:latin typeface="Arial"/>
                <a:cs typeface="Arial"/>
              </a:rPr>
              <a:t>y el </a:t>
            </a:r>
            <a:r>
              <a:rPr sz="1100" spc="-5" dirty="0">
                <a:latin typeface="Arial"/>
                <a:cs typeface="Arial"/>
              </a:rPr>
              <a:t>ángulo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disparo: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7319" y="923543"/>
            <a:ext cx="4715256" cy="52684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46220" y="6777945"/>
            <a:ext cx="562355" cy="14253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73351" y="7006545"/>
            <a:ext cx="629412" cy="14253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28910" y="7692214"/>
            <a:ext cx="95794" cy="6646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97206" y="7692214"/>
            <a:ext cx="86214" cy="6646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37888" y="7844745"/>
            <a:ext cx="638556" cy="14253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82184" y="7844745"/>
            <a:ext cx="638556" cy="14253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20734" y="8149414"/>
            <a:ext cx="95794" cy="664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1074165"/>
            <a:ext cx="5776595" cy="856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590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(1)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Calibri"/>
              <a:cs typeface="Calibri"/>
            </a:endParaRPr>
          </a:p>
          <a:p>
            <a:pPr marL="12700" marR="24765" indent="51435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donde </a:t>
            </a:r>
            <a:r>
              <a:rPr sz="1100" dirty="0">
                <a:latin typeface="Arial"/>
                <a:cs typeface="Arial"/>
              </a:rPr>
              <a:t>y son </a:t>
            </a:r>
            <a:r>
              <a:rPr sz="1100" spc="-5" dirty="0">
                <a:latin typeface="Arial"/>
                <a:cs typeface="Arial"/>
              </a:rPr>
              <a:t>los valores eficaces,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la reactancia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bobina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frecuencia  </a:t>
            </a:r>
            <a:r>
              <a:rPr sz="1100" spc="-5" dirty="0">
                <a:latin typeface="Arial"/>
                <a:cs typeface="Arial"/>
              </a:rPr>
              <a:t>fundamental. Aplicando la </a:t>
            </a:r>
            <a:r>
              <a:rPr sz="1100" dirty="0">
                <a:latin typeface="Arial"/>
                <a:cs typeface="Arial"/>
              </a:rPr>
              <a:t>ecuación </a:t>
            </a:r>
            <a:r>
              <a:rPr sz="1100" u="sng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1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podemos modificar la susceptancia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bobina </a:t>
            </a:r>
            <a:r>
              <a:rPr sz="1100" dirty="0">
                <a:latin typeface="Arial"/>
                <a:cs typeface="Arial"/>
              </a:rPr>
              <a:t>a  </a:t>
            </a:r>
            <a:r>
              <a:rPr sz="1100" spc="-5" dirty="0">
                <a:latin typeface="Arial"/>
                <a:cs typeface="Arial"/>
              </a:rPr>
              <a:t>voluntad,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ángulo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disparo</a:t>
            </a:r>
            <a:r>
              <a:rPr sz="1100" spc="1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22860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sistema de </a:t>
            </a:r>
            <a:r>
              <a:rPr sz="1100" spc="-5" dirty="0">
                <a:latin typeface="Arial"/>
                <a:cs typeface="Arial"/>
              </a:rPr>
              <a:t>control ejecuta la característica tensión-corriente deseada, </a:t>
            </a:r>
            <a:r>
              <a:rPr sz="1100" dirty="0">
                <a:latin typeface="Arial"/>
                <a:cs typeface="Arial"/>
              </a:rPr>
              <a:t>representada por el  </a:t>
            </a:r>
            <a:r>
              <a:rPr sz="1100" spc="-5" dirty="0">
                <a:latin typeface="Arial"/>
                <a:cs typeface="Arial"/>
              </a:rPr>
              <a:t>tramo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ligera pendiente positiva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las </a:t>
            </a:r>
            <a:r>
              <a:rPr sz="1100" dirty="0">
                <a:latin typeface="Arial"/>
                <a:cs typeface="Arial"/>
              </a:rPr>
              <a:t>figuras </a:t>
            </a:r>
            <a:r>
              <a:rPr sz="1100" u="sng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3"/>
              </a:rPr>
              <a:t>2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u="sng" spc="-5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4"/>
              </a:rPr>
              <a:t>3</a:t>
            </a:r>
            <a:r>
              <a:rPr sz="1100" spc="-5" dirty="0">
                <a:latin typeface="Arial"/>
                <a:cs typeface="Arial"/>
              </a:rPr>
              <a:t>,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elección del </a:t>
            </a:r>
            <a:r>
              <a:rPr sz="1100" dirty="0">
                <a:latin typeface="Arial"/>
                <a:cs typeface="Arial"/>
              </a:rPr>
              <a:t>ángulo  de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disparo.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Durante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funcionamiento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compensador,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sistema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control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mide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tensión, 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aplica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función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misma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ángulo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disparo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correspondiente.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El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método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para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diseñar  </a:t>
            </a:r>
            <a:r>
              <a:rPr sz="1100" dirty="0">
                <a:latin typeface="Arial"/>
                <a:cs typeface="Arial"/>
              </a:rPr>
              <a:t>el sistema de </a:t>
            </a:r>
            <a:r>
              <a:rPr sz="1100" spc="-5" dirty="0">
                <a:latin typeface="Arial"/>
                <a:cs typeface="Arial"/>
              </a:rPr>
              <a:t>control puede </a:t>
            </a:r>
            <a:r>
              <a:rPr sz="1100" dirty="0">
                <a:latin typeface="Arial"/>
                <a:cs typeface="Arial"/>
              </a:rPr>
              <a:t>ser el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siguiente:</a:t>
            </a:r>
            <a:endParaRPr sz="1100">
              <a:latin typeface="Arial"/>
              <a:cs typeface="Arial"/>
            </a:endParaRPr>
          </a:p>
          <a:p>
            <a:pPr marL="317500" marR="22225" indent="-228600" algn="just">
              <a:lnSpc>
                <a:spcPct val="200000"/>
              </a:lnSpc>
              <a:spcBef>
                <a:spcPts val="550"/>
              </a:spcBef>
              <a:buAutoNum type="arabicPeriod"/>
              <a:tabLst>
                <a:tab pos="317500" algn="l"/>
                <a:tab pos="1591310" algn="l"/>
              </a:tabLst>
            </a:pPr>
            <a:r>
              <a:rPr sz="1100" spc="-5" dirty="0">
                <a:latin typeface="Arial"/>
                <a:cs typeface="Arial"/>
              </a:rPr>
              <a:t>Se elige </a:t>
            </a:r>
            <a:r>
              <a:rPr sz="1100" dirty="0">
                <a:latin typeface="Arial"/>
                <a:cs typeface="Arial"/>
              </a:rPr>
              <a:t>un punto de </a:t>
            </a:r>
            <a:r>
              <a:rPr sz="1100" spc="-5" dirty="0">
                <a:latin typeface="Arial"/>
                <a:cs typeface="Arial"/>
              </a:rPr>
              <a:t>la característica tensión-corriente deseada, </a:t>
            </a:r>
            <a:r>
              <a:rPr sz="1100" dirty="0">
                <a:latin typeface="Arial"/>
                <a:cs typeface="Arial"/>
              </a:rPr>
              <a:t>al que  llamaremos	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eriod"/>
            </a:pPr>
            <a:endParaRPr sz="14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buAutoNum type="arabicPeriod"/>
              <a:tabLst>
                <a:tab pos="317500" algn="l"/>
                <a:tab pos="4587875" algn="l"/>
              </a:tabLst>
            </a:pPr>
            <a:r>
              <a:rPr sz="1100" spc="-5" dirty="0">
                <a:latin typeface="Arial"/>
                <a:cs typeface="Arial"/>
              </a:rPr>
              <a:t>Se obtiene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valor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susceptancia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correspondiente	</a:t>
            </a:r>
            <a:r>
              <a:rPr sz="1100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AutoNum type="arabicPeriod"/>
            </a:pPr>
            <a:endParaRPr sz="125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buAutoNum type="arabicPeriod"/>
              <a:tabLst>
                <a:tab pos="317500" algn="l"/>
                <a:tab pos="4155440" algn="l"/>
              </a:tabLst>
            </a:pP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ecuación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sz="1100" u="sng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1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obtiene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ángulo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disparo	</a:t>
            </a:r>
            <a:r>
              <a:rPr sz="1100" spc="-5" dirty="0">
                <a:latin typeface="Arial"/>
                <a:cs typeface="Arial"/>
              </a:rPr>
              <a:t>deseado.</a:t>
            </a:r>
            <a:endParaRPr sz="1100">
              <a:latin typeface="Arial"/>
              <a:cs typeface="Arial"/>
            </a:endParaRPr>
          </a:p>
          <a:p>
            <a:pPr marL="317500" indent="-228600" algn="just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proceso se </a:t>
            </a:r>
            <a:r>
              <a:rPr sz="1100" spc="-5" dirty="0">
                <a:latin typeface="Arial"/>
                <a:cs typeface="Arial"/>
              </a:rPr>
              <a:t>repite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otros puntos,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construir la característica </a:t>
            </a:r>
            <a:r>
              <a:rPr sz="1100" dirty="0">
                <a:latin typeface="Arial"/>
                <a:cs typeface="Arial"/>
              </a:rPr>
              <a:t>-U</a:t>
            </a:r>
            <a:r>
              <a:rPr sz="1100" spc="-9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deseada.</a:t>
            </a:r>
            <a:endParaRPr sz="1100">
              <a:latin typeface="Arial"/>
              <a:cs typeface="Arial"/>
            </a:endParaRPr>
          </a:p>
          <a:p>
            <a:pPr marL="12700" marR="22860" algn="just">
              <a:lnSpc>
                <a:spcPct val="136400"/>
              </a:lnSpc>
              <a:spcBef>
                <a:spcPts val="295"/>
              </a:spcBef>
            </a:pPr>
            <a:r>
              <a:rPr sz="1100" dirty="0">
                <a:latin typeface="Arial"/>
                <a:cs typeface="Arial"/>
              </a:rPr>
              <a:t>Conforme </a:t>
            </a:r>
            <a:r>
              <a:rPr sz="1100" spc="-5" dirty="0">
                <a:latin typeface="Arial"/>
                <a:cs typeface="Arial"/>
              </a:rPr>
              <a:t>aumenta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ángulo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disparo, la corriente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10" dirty="0">
                <a:latin typeface="Arial"/>
                <a:cs typeface="Arial"/>
              </a:rPr>
              <a:t>vuelve </a:t>
            </a:r>
            <a:r>
              <a:rPr sz="1100" dirty="0">
                <a:latin typeface="Arial"/>
                <a:cs typeface="Arial"/>
              </a:rPr>
              <a:t>menos </a:t>
            </a:r>
            <a:r>
              <a:rPr sz="1100" spc="-5" dirty="0">
                <a:latin typeface="Arial"/>
                <a:cs typeface="Arial"/>
              </a:rPr>
              <a:t>sinusoidal,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lo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2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  </a:t>
            </a:r>
            <a:r>
              <a:rPr sz="1100" spc="-5" dirty="0">
                <a:latin typeface="Arial"/>
                <a:cs typeface="Arial"/>
              </a:rPr>
              <a:t>lo mismo, aumenta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contenido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armónicos. Si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disparo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tiristores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simétrico,  </a:t>
            </a:r>
            <a:r>
              <a:rPr sz="1100" dirty="0">
                <a:latin typeface="Arial"/>
                <a:cs typeface="Arial"/>
              </a:rPr>
              <a:t>únicamente se crean </a:t>
            </a:r>
            <a:r>
              <a:rPr sz="1100" spc="-5" dirty="0">
                <a:latin typeface="Arial"/>
                <a:cs typeface="Arial"/>
              </a:rPr>
              <a:t>armónicos </a:t>
            </a:r>
            <a:r>
              <a:rPr sz="1100" dirty="0">
                <a:latin typeface="Arial"/>
                <a:cs typeface="Arial"/>
              </a:rPr>
              <a:t>de orden </a:t>
            </a:r>
            <a:r>
              <a:rPr sz="1100" spc="-5" dirty="0">
                <a:latin typeface="Arial"/>
                <a:cs typeface="Arial"/>
              </a:rPr>
              <a:t>impar.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reducir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contenido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armónicos </a:t>
            </a:r>
            <a:r>
              <a:rPr sz="1100" spc="-10" dirty="0">
                <a:latin typeface="Arial"/>
                <a:cs typeface="Arial"/>
              </a:rPr>
              <a:t>se  </a:t>
            </a:r>
            <a:r>
              <a:rPr sz="1100" dirty="0">
                <a:latin typeface="Arial"/>
                <a:cs typeface="Arial"/>
              </a:rPr>
              <a:t>usan </a:t>
            </a:r>
            <a:r>
              <a:rPr sz="1100" spc="-5" dirty="0">
                <a:latin typeface="Arial"/>
                <a:cs typeface="Arial"/>
              </a:rPr>
              <a:t>diversas configuraciones.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ejemplo, </a:t>
            </a:r>
            <a:r>
              <a:rPr sz="1100" dirty="0">
                <a:latin typeface="Arial"/>
                <a:cs typeface="Arial"/>
              </a:rPr>
              <a:t>si </a:t>
            </a:r>
            <a:r>
              <a:rPr sz="1100" spc="-5" dirty="0">
                <a:latin typeface="Arial"/>
                <a:cs typeface="Arial"/>
              </a:rPr>
              <a:t>las </a:t>
            </a:r>
            <a:r>
              <a:rPr sz="1100" dirty="0">
                <a:latin typeface="Arial"/>
                <a:cs typeface="Arial"/>
              </a:rPr>
              <a:t>tres fases </a:t>
            </a:r>
            <a:r>
              <a:rPr sz="1100" spc="-5" dirty="0">
                <a:latin typeface="Arial"/>
                <a:cs typeface="Arial"/>
              </a:rPr>
              <a:t>del compensador estático </a:t>
            </a:r>
            <a:r>
              <a:rPr sz="1100" spc="-10" dirty="0">
                <a:latin typeface="Arial"/>
                <a:cs typeface="Arial"/>
              </a:rPr>
              <a:t>se  </a:t>
            </a:r>
            <a:r>
              <a:rPr sz="1100" dirty="0">
                <a:latin typeface="Arial"/>
                <a:cs typeface="Arial"/>
              </a:rPr>
              <a:t>conectan en </a:t>
            </a:r>
            <a:r>
              <a:rPr sz="1100" spc="-5" dirty="0">
                <a:latin typeface="Arial"/>
                <a:cs typeface="Arial"/>
              </a:rPr>
              <a:t>triángulo, </a:t>
            </a:r>
            <a:r>
              <a:rPr sz="1100" spc="-10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armónicos </a:t>
            </a:r>
            <a:r>
              <a:rPr sz="1100" spc="-5" dirty="0">
                <a:latin typeface="Arial"/>
                <a:cs typeface="Arial"/>
              </a:rPr>
              <a:t>triples </a:t>
            </a:r>
            <a:r>
              <a:rPr sz="1100" dirty="0">
                <a:latin typeface="Arial"/>
                <a:cs typeface="Arial"/>
              </a:rPr>
              <a:t>(3, </a:t>
            </a:r>
            <a:r>
              <a:rPr sz="1100" spc="-10" dirty="0">
                <a:latin typeface="Arial"/>
                <a:cs typeface="Arial"/>
              </a:rPr>
              <a:t>9...) </a:t>
            </a:r>
            <a:r>
              <a:rPr sz="1100" spc="-5" dirty="0">
                <a:latin typeface="Arial"/>
                <a:cs typeface="Arial"/>
              </a:rPr>
              <a:t>circulan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dentro </a:t>
            </a:r>
            <a:r>
              <a:rPr sz="1100" spc="-1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triángulo </a:t>
            </a:r>
            <a:r>
              <a:rPr sz="1100" dirty="0">
                <a:latin typeface="Arial"/>
                <a:cs typeface="Arial"/>
              </a:rPr>
              <a:t>y no se  </a:t>
            </a:r>
            <a:r>
              <a:rPr sz="1100" spc="-5" dirty="0">
                <a:latin typeface="Arial"/>
                <a:cs typeface="Arial"/>
              </a:rPr>
              <a:t>transmiten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red.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Usando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trasformador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tres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devanados,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secundario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conectado 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triángulo </a:t>
            </a:r>
            <a:r>
              <a:rPr sz="1100" dirty="0">
                <a:latin typeface="Arial"/>
                <a:cs typeface="Arial"/>
              </a:rPr>
              <a:t>y el </a:t>
            </a:r>
            <a:r>
              <a:rPr sz="1100" spc="-5" dirty="0">
                <a:latin typeface="Arial"/>
                <a:cs typeface="Arial"/>
              </a:rPr>
              <a:t>terciario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estrella,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posible generar entre ambos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desfase </a:t>
            </a:r>
            <a:r>
              <a:rPr sz="1100" dirty="0">
                <a:latin typeface="Arial"/>
                <a:cs typeface="Arial"/>
              </a:rPr>
              <a:t>de que  </a:t>
            </a:r>
            <a:r>
              <a:rPr sz="1100" spc="-5" dirty="0">
                <a:latin typeface="Arial"/>
                <a:cs typeface="Arial"/>
              </a:rPr>
              <a:t>permite eliminar los armónicos </a:t>
            </a:r>
            <a:r>
              <a:rPr sz="1100" dirty="0">
                <a:latin typeface="Arial"/>
                <a:cs typeface="Arial"/>
              </a:rPr>
              <a:t>de orden 5 y 7. </a:t>
            </a:r>
            <a:r>
              <a:rPr sz="1100" spc="-5" dirty="0">
                <a:latin typeface="Arial"/>
                <a:cs typeface="Arial"/>
              </a:rPr>
              <a:t>De esta forma, los primeros armónicos  inyectados </a:t>
            </a:r>
            <a:r>
              <a:rPr sz="1100" dirty="0">
                <a:latin typeface="Arial"/>
                <a:cs typeface="Arial"/>
              </a:rPr>
              <a:t>son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orden </a:t>
            </a:r>
            <a:r>
              <a:rPr sz="1100" dirty="0">
                <a:latin typeface="Arial"/>
                <a:cs typeface="Arial"/>
              </a:rPr>
              <a:t>11 y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13.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Arial"/>
              <a:cs typeface="Arial"/>
            </a:endParaRPr>
          </a:p>
          <a:p>
            <a:pPr marL="911225">
              <a:lnSpc>
                <a:spcPct val="100000"/>
              </a:lnSpc>
              <a:tabLst>
                <a:tab pos="5763260" algn="l"/>
              </a:tabLst>
            </a:pP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Condensadores conectados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mediante</a:t>
            </a:r>
            <a:r>
              <a:rPr sz="1450" b="1" u="sng" spc="-204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tiristores	</a:t>
            </a:r>
            <a:endParaRPr sz="1450">
              <a:latin typeface="Arial"/>
              <a:cs typeface="Arial"/>
            </a:endParaRPr>
          </a:p>
          <a:p>
            <a:pPr marL="12700" marR="21590" algn="just">
              <a:lnSpc>
                <a:spcPct val="136400"/>
              </a:lnSpc>
              <a:spcBef>
                <a:spcPts val="250"/>
              </a:spcBef>
            </a:pPr>
            <a:r>
              <a:rPr sz="1100" spc="-5" dirty="0">
                <a:latin typeface="Arial"/>
                <a:cs typeface="Arial"/>
              </a:rPr>
              <a:t>Otro elemento básico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sistemas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compensación estáticos son las etapas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condensadores. Como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indicó anteriormente,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como indica la </a:t>
            </a:r>
            <a:r>
              <a:rPr sz="1100" dirty="0">
                <a:latin typeface="Arial"/>
                <a:cs typeface="Arial"/>
              </a:rPr>
              <a:t>figura </a:t>
            </a:r>
            <a:r>
              <a:rPr sz="1100" u="sng" spc="-5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4"/>
              </a:rPr>
              <a:t>3</a:t>
            </a:r>
            <a:r>
              <a:rPr sz="1100" spc="-5" dirty="0">
                <a:latin typeface="Arial"/>
                <a:cs typeface="Arial"/>
              </a:rPr>
              <a:t>, estos  </a:t>
            </a:r>
            <a:r>
              <a:rPr sz="1100" dirty="0">
                <a:latin typeface="Arial"/>
                <a:cs typeface="Arial"/>
              </a:rPr>
              <a:t>condensadores se </a:t>
            </a:r>
            <a:r>
              <a:rPr sz="1100" spc="-5" dirty="0">
                <a:latin typeface="Arial"/>
                <a:cs typeface="Arial"/>
              </a:rPr>
              <a:t>conectan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desconectan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conseguir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comportamiento </a:t>
            </a:r>
            <a:r>
              <a:rPr sz="1100" dirty="0">
                <a:latin typeface="Arial"/>
                <a:cs typeface="Arial"/>
              </a:rPr>
              <a:t>más o</a:t>
            </a:r>
            <a:r>
              <a:rPr sz="1100" spc="-19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menos  capacitivo.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22860" algn="just">
              <a:lnSpc>
                <a:spcPct val="1363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Los </a:t>
            </a:r>
            <a:r>
              <a:rPr sz="1100" spc="-5" dirty="0">
                <a:latin typeface="Arial"/>
                <a:cs typeface="Arial"/>
              </a:rPr>
              <a:t>dispositivos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conectar estos condensadores </a:t>
            </a:r>
            <a:r>
              <a:rPr sz="1100" dirty="0">
                <a:latin typeface="Arial"/>
                <a:cs typeface="Arial"/>
              </a:rPr>
              <a:t>pueden ser </a:t>
            </a:r>
            <a:r>
              <a:rPr sz="1100" spc="-5" dirty="0">
                <a:latin typeface="Arial"/>
                <a:cs typeface="Arial"/>
              </a:rPr>
              <a:t>interruptores mecánicos,  </a:t>
            </a:r>
            <a:r>
              <a:rPr sz="1100" dirty="0">
                <a:latin typeface="Arial"/>
                <a:cs typeface="Arial"/>
              </a:rPr>
              <a:t>pero su </a:t>
            </a:r>
            <a:r>
              <a:rPr sz="1100" spc="-5" dirty="0">
                <a:latin typeface="Arial"/>
                <a:cs typeface="Arial"/>
              </a:rPr>
              <a:t>tiempo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respuesta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relativamente lento (típicamente superior </a:t>
            </a:r>
            <a:r>
              <a:rPr sz="1100" dirty="0">
                <a:latin typeface="Arial"/>
                <a:cs typeface="Arial"/>
              </a:rPr>
              <a:t>a 100 </a:t>
            </a:r>
            <a:r>
              <a:rPr sz="1100" spc="-5" dirty="0">
                <a:latin typeface="Arial"/>
                <a:cs typeface="Arial"/>
              </a:rPr>
              <a:t>ms), </a:t>
            </a:r>
            <a:r>
              <a:rPr sz="1100" dirty="0">
                <a:latin typeface="Arial"/>
                <a:cs typeface="Arial"/>
              </a:rPr>
              <a:t>y  además </a:t>
            </a:r>
            <a:r>
              <a:rPr sz="1100" spc="-5" dirty="0">
                <a:latin typeface="Arial"/>
                <a:cs typeface="Arial"/>
              </a:rPr>
              <a:t>provocan transitorios electromagnéticos. Por ello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frecuente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emplear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25851" y="952527"/>
            <a:ext cx="2153412" cy="4861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33830" y="1601622"/>
            <a:ext cx="114807" cy="1234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76804" y="1744435"/>
            <a:ext cx="115106" cy="1041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30413" y="1601622"/>
            <a:ext cx="200321" cy="12349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59262" y="2230197"/>
            <a:ext cx="95794" cy="6646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017832" y="4075175"/>
            <a:ext cx="448338" cy="1523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79836" y="4448555"/>
            <a:ext cx="771879" cy="1524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06696" y="4848809"/>
            <a:ext cx="210312" cy="21849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72139" y="5258386"/>
            <a:ext cx="94705" cy="6646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108191" y="6820617"/>
            <a:ext cx="257556" cy="1425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9007"/>
            <a:ext cx="5776595" cy="715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495" algn="just">
              <a:lnSpc>
                <a:spcPct val="1364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condensadores </a:t>
            </a:r>
            <a:r>
              <a:rPr sz="1100" spc="-5" dirty="0">
                <a:latin typeface="Arial"/>
                <a:cs typeface="Arial"/>
              </a:rPr>
              <a:t>conectados mediante tiristores.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disposición del circuito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similar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la bobina controlada mediante tiristores, pero sustituyendo la bobina por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condensador, </a:t>
            </a:r>
            <a:r>
              <a:rPr sz="1100" dirty="0">
                <a:latin typeface="Arial"/>
                <a:cs typeface="Arial"/>
              </a:rPr>
              <a:t>tal  como se </a:t>
            </a:r>
            <a:r>
              <a:rPr sz="1100" spc="-5" dirty="0">
                <a:latin typeface="Arial"/>
                <a:cs typeface="Arial"/>
              </a:rPr>
              <a:t>muestra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figura </a:t>
            </a:r>
            <a:r>
              <a:rPr sz="1100" u="sng" spc="-10" dirty="0">
                <a:solidFill>
                  <a:srgbClr val="427596"/>
                </a:solidFill>
                <a:uFill>
                  <a:solidFill>
                    <a:srgbClr val="427596"/>
                  </a:solidFill>
                </a:uFill>
                <a:latin typeface="Arial"/>
                <a:cs typeface="Arial"/>
                <a:hlinkClick r:id="rId2"/>
              </a:rPr>
              <a:t>4</a:t>
            </a:r>
            <a:r>
              <a:rPr sz="1100" spc="-10" dirty="0">
                <a:latin typeface="Arial"/>
                <a:cs typeface="Arial"/>
              </a:rPr>
              <a:t>. </a:t>
            </a:r>
            <a:r>
              <a:rPr sz="1100" spc="-5" dirty="0">
                <a:latin typeface="Arial"/>
                <a:cs typeface="Arial"/>
              </a:rPr>
              <a:t>Sin embargo, </a:t>
            </a:r>
            <a:r>
              <a:rPr sz="1100" dirty="0">
                <a:latin typeface="Arial"/>
                <a:cs typeface="Arial"/>
              </a:rPr>
              <a:t>en este caso el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tiristores  </a:t>
            </a:r>
            <a:r>
              <a:rPr sz="1100" dirty="0">
                <a:latin typeface="Arial"/>
                <a:cs typeface="Arial"/>
              </a:rPr>
              <a:t>únicamente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encarga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de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asegurar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conexión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rápida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suave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condensadores.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Para  </a:t>
            </a:r>
            <a:r>
              <a:rPr sz="1100" spc="-5" dirty="0">
                <a:latin typeface="Arial"/>
                <a:cs typeface="Arial"/>
              </a:rPr>
              <a:t>ello los tiristores </a:t>
            </a:r>
            <a:r>
              <a:rPr sz="1100" dirty="0">
                <a:latin typeface="Arial"/>
                <a:cs typeface="Arial"/>
              </a:rPr>
              <a:t>de cada fase </a:t>
            </a:r>
            <a:r>
              <a:rPr sz="1100" spc="-5" dirty="0">
                <a:latin typeface="Arial"/>
                <a:cs typeface="Arial"/>
              </a:rPr>
              <a:t>comienzan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conducir </a:t>
            </a:r>
            <a:r>
              <a:rPr sz="1100" dirty="0">
                <a:latin typeface="Arial"/>
                <a:cs typeface="Arial"/>
              </a:rPr>
              <a:t>cuando </a:t>
            </a:r>
            <a:r>
              <a:rPr sz="1100" spc="-5" dirty="0">
                <a:latin typeface="Arial"/>
                <a:cs typeface="Arial"/>
              </a:rPr>
              <a:t>la diferencia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entre </a:t>
            </a:r>
            <a:r>
              <a:rPr sz="1100" dirty="0">
                <a:latin typeface="Arial"/>
                <a:cs typeface="Arial"/>
              </a:rPr>
              <a:t>el  condensador y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es </a:t>
            </a:r>
            <a:r>
              <a:rPr sz="1100" spc="-5" dirty="0">
                <a:latin typeface="Arial"/>
                <a:cs typeface="Arial"/>
              </a:rPr>
              <a:t>nula, eliminando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transitorio electromagnético </a:t>
            </a:r>
            <a:r>
              <a:rPr sz="1100" dirty="0">
                <a:latin typeface="Arial"/>
                <a:cs typeface="Arial"/>
              </a:rPr>
              <a:t>que se </a:t>
            </a:r>
            <a:r>
              <a:rPr sz="1100" spc="-5" dirty="0">
                <a:latin typeface="Arial"/>
                <a:cs typeface="Arial"/>
              </a:rPr>
              <a:t>produciría</a:t>
            </a:r>
            <a:r>
              <a:rPr sz="1100" spc="-1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  otro caso. </a:t>
            </a:r>
            <a:r>
              <a:rPr sz="1100" spc="-5" dirty="0">
                <a:latin typeface="Arial"/>
                <a:cs typeface="Arial"/>
              </a:rPr>
              <a:t>Una vez </a:t>
            </a:r>
            <a:r>
              <a:rPr sz="1100" dirty="0">
                <a:latin typeface="Arial"/>
                <a:cs typeface="Arial"/>
              </a:rPr>
              <a:t>el condensador </a:t>
            </a:r>
            <a:r>
              <a:rPr sz="1100" spc="-5" dirty="0">
                <a:latin typeface="Arial"/>
                <a:cs typeface="Arial"/>
              </a:rPr>
              <a:t>está conectado, los tiristores pueden puentearse para  reducir las pérdidas.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L="1360805">
              <a:lnSpc>
                <a:spcPct val="100000"/>
              </a:lnSpc>
              <a:tabLst>
                <a:tab pos="5763260" algn="l"/>
              </a:tabLst>
            </a:pP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Aplicaciones</a:t>
            </a:r>
            <a:r>
              <a:rPr sz="1450" b="1" u="sng" spc="-17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típicas	</a:t>
            </a:r>
            <a:endParaRPr sz="1450">
              <a:latin typeface="Arial"/>
              <a:cs typeface="Arial"/>
            </a:endParaRPr>
          </a:p>
          <a:p>
            <a:pPr marL="12700" marR="26034" algn="just">
              <a:lnSpc>
                <a:spcPct val="136500"/>
              </a:lnSpc>
              <a:spcBef>
                <a:spcPts val="254"/>
              </a:spcBef>
            </a:pPr>
            <a:r>
              <a:rPr sz="1100" dirty="0">
                <a:latin typeface="Arial"/>
                <a:cs typeface="Arial"/>
              </a:rPr>
              <a:t>Los compensadores </a:t>
            </a:r>
            <a:r>
              <a:rPr sz="1100" spc="-5" dirty="0">
                <a:latin typeface="Arial"/>
                <a:cs typeface="Arial"/>
              </a:rPr>
              <a:t>estáticos </a:t>
            </a:r>
            <a:r>
              <a:rPr sz="1100" dirty="0">
                <a:latin typeface="Arial"/>
                <a:cs typeface="Arial"/>
              </a:rPr>
              <a:t>comenzaron a ser </a:t>
            </a:r>
            <a:r>
              <a:rPr sz="1100" spc="-5" dirty="0">
                <a:latin typeface="Arial"/>
                <a:cs typeface="Arial"/>
              </a:rPr>
              <a:t>utilizados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década de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70, y hoy en  </a:t>
            </a:r>
            <a:r>
              <a:rPr sz="1100" spc="-10" dirty="0">
                <a:latin typeface="Arial"/>
                <a:cs typeface="Arial"/>
              </a:rPr>
              <a:t>día </a:t>
            </a:r>
            <a:r>
              <a:rPr sz="1100" dirty="0">
                <a:latin typeface="Arial"/>
                <a:cs typeface="Arial"/>
              </a:rPr>
              <a:t>encuentran </a:t>
            </a:r>
            <a:r>
              <a:rPr sz="1100" spc="-5" dirty="0">
                <a:latin typeface="Arial"/>
                <a:cs typeface="Arial"/>
              </a:rPr>
              <a:t>aplicaciones </a:t>
            </a:r>
            <a:r>
              <a:rPr sz="1100" dirty="0">
                <a:latin typeface="Arial"/>
                <a:cs typeface="Arial"/>
              </a:rPr>
              <a:t>tanto en </a:t>
            </a:r>
            <a:r>
              <a:rPr sz="1100" spc="-5" dirty="0">
                <a:latin typeface="Arial"/>
                <a:cs typeface="Arial"/>
              </a:rPr>
              <a:t>las redes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transporte como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distribución.  Algunas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ellas </a:t>
            </a:r>
            <a:r>
              <a:rPr sz="1100" dirty="0">
                <a:latin typeface="Arial"/>
                <a:cs typeface="Arial"/>
              </a:rPr>
              <a:t>son </a:t>
            </a:r>
            <a:r>
              <a:rPr sz="1100" spc="-5" dirty="0">
                <a:latin typeface="Arial"/>
                <a:cs typeface="Arial"/>
              </a:rPr>
              <a:t>las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siguientes.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100" spc="-5" dirty="0">
                <a:latin typeface="Arial"/>
                <a:cs typeface="Arial"/>
              </a:rPr>
              <a:t>En las </a:t>
            </a:r>
            <a:r>
              <a:rPr sz="1100" dirty="0">
                <a:latin typeface="Arial"/>
                <a:cs typeface="Arial"/>
              </a:rPr>
              <a:t>redes de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transporte: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5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sobretensiones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temporales.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Prevención del colapso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spcBef>
                <a:spcPts val="780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Mejora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estabilidad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transitoria.</a:t>
            </a:r>
            <a:endParaRPr sz="1100">
              <a:latin typeface="Arial"/>
              <a:cs typeface="Arial"/>
            </a:endParaRPr>
          </a:p>
          <a:p>
            <a:pPr marL="12700" marR="1791970" indent="76200">
              <a:lnSpc>
                <a:spcPct val="159100"/>
              </a:lnSpc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Atenuación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las oscilaciones </a:t>
            </a:r>
            <a:r>
              <a:rPr sz="1100" dirty="0">
                <a:latin typeface="Arial"/>
                <a:cs typeface="Arial"/>
              </a:rPr>
              <a:t>electromecánicas 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red.  </a:t>
            </a:r>
            <a:r>
              <a:rPr sz="1100" spc="-5" dirty="0">
                <a:latin typeface="Arial"/>
                <a:cs typeface="Arial"/>
              </a:rPr>
              <a:t>En las </a:t>
            </a:r>
            <a:r>
              <a:rPr sz="1100" dirty="0">
                <a:latin typeface="Arial"/>
                <a:cs typeface="Arial"/>
              </a:rPr>
              <a:t>redes de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distribución: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600">
              <a:latin typeface="Arial"/>
              <a:cs typeface="Arial"/>
            </a:endParaRPr>
          </a:p>
          <a:p>
            <a:pPr marL="317500" indent="-228600">
              <a:lnSpc>
                <a:spcPct val="100000"/>
              </a:lnSpc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Balance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sistemas desequilibrados.</a:t>
            </a:r>
            <a:endParaRPr sz="1100">
              <a:latin typeface="Arial"/>
              <a:cs typeface="Arial"/>
            </a:endParaRPr>
          </a:p>
          <a:p>
            <a:pPr marL="317500" marR="27305" indent="-228600">
              <a:lnSpc>
                <a:spcPct val="136400"/>
              </a:lnSpc>
              <a:spcBef>
                <a:spcPts val="315"/>
              </a:spcBef>
              <a:buSzPct val="90909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Reducción del </a:t>
            </a:r>
            <a:r>
              <a:rPr sz="1100" dirty="0">
                <a:latin typeface="Arial"/>
                <a:cs typeface="Arial"/>
              </a:rPr>
              <a:t>efecto </a:t>
            </a:r>
            <a:r>
              <a:rPr sz="1100" spc="-5" dirty="0">
                <a:latin typeface="Arial"/>
                <a:cs typeface="Arial"/>
              </a:rPr>
              <a:t>parpadeo (flicker)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las proximidades </a:t>
            </a:r>
            <a:r>
              <a:rPr sz="1100" dirty="0">
                <a:latin typeface="Arial"/>
                <a:cs typeface="Arial"/>
              </a:rPr>
              <a:t>de hornos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arco u </a:t>
            </a:r>
            <a:r>
              <a:rPr sz="1100" spc="-5" dirty="0">
                <a:latin typeface="Arial"/>
                <a:cs typeface="Arial"/>
              </a:rPr>
              <a:t>otras  </a:t>
            </a:r>
            <a:r>
              <a:rPr sz="1100" dirty="0">
                <a:latin typeface="Arial"/>
                <a:cs typeface="Arial"/>
              </a:rPr>
              <a:t>cargas</a:t>
            </a:r>
            <a:r>
              <a:rPr sz="1100" spc="-5" dirty="0">
                <a:latin typeface="Arial"/>
                <a:cs typeface="Arial"/>
              </a:rPr>
              <a:t> variables.</a:t>
            </a:r>
            <a:endParaRPr sz="1100">
              <a:latin typeface="Arial"/>
              <a:cs typeface="Arial"/>
            </a:endParaRPr>
          </a:p>
          <a:p>
            <a:pPr marL="1343025">
              <a:lnSpc>
                <a:spcPct val="100000"/>
              </a:lnSpc>
              <a:spcBef>
                <a:spcPts val="395"/>
              </a:spcBef>
              <a:tabLst>
                <a:tab pos="1811020" algn="l"/>
                <a:tab pos="5763260" algn="l"/>
              </a:tabLst>
            </a:pPr>
            <a:r>
              <a:rPr sz="1400" b="1" u="sng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	</a:t>
            </a:r>
            <a:r>
              <a:rPr sz="140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Ejemplo	</a:t>
            </a:r>
            <a:endParaRPr sz="1400">
              <a:latin typeface="Arial"/>
              <a:cs typeface="Arial"/>
            </a:endParaRPr>
          </a:p>
          <a:p>
            <a:pPr marL="12700" marR="40640" algn="just">
              <a:lnSpc>
                <a:spcPct val="137300"/>
              </a:lnSpc>
              <a:spcBef>
                <a:spcPts val="910"/>
              </a:spcBef>
              <a:tabLst>
                <a:tab pos="5541010" algn="l"/>
              </a:tabLst>
            </a:pPr>
            <a:r>
              <a:rPr sz="1100" spc="-5" dirty="0">
                <a:latin typeface="Arial"/>
                <a:cs typeface="Arial"/>
              </a:rPr>
              <a:t>En </a:t>
            </a:r>
            <a:r>
              <a:rPr sz="1100" dirty="0">
                <a:latin typeface="Arial"/>
                <a:cs typeface="Arial"/>
              </a:rPr>
              <a:t>un nudo de una red </a:t>
            </a:r>
            <a:r>
              <a:rPr sz="1100" spc="-5" dirty="0">
                <a:latin typeface="Arial"/>
                <a:cs typeface="Arial"/>
              </a:rPr>
              <a:t>puramente inductiva,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potencia</a:t>
            </a:r>
            <a:r>
              <a:rPr sz="1100" spc="1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cortocircuito	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-8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es 1,1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p.u.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218440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Calcular </a:t>
            </a:r>
            <a:r>
              <a:rPr sz="1100" dirty="0">
                <a:latin typeface="Arial"/>
                <a:cs typeface="Arial"/>
              </a:rPr>
              <a:t>cuál será </a:t>
            </a:r>
            <a:r>
              <a:rPr sz="1100" spc="-5" dirty="0">
                <a:latin typeface="Arial"/>
                <a:cs typeface="Arial"/>
              </a:rPr>
              <a:t>la 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dicho </a:t>
            </a:r>
            <a:r>
              <a:rPr sz="1100" dirty="0">
                <a:latin typeface="Arial"/>
                <a:cs typeface="Arial"/>
              </a:rPr>
              <a:t>nudo si se conecta un </a:t>
            </a:r>
            <a:r>
              <a:rPr sz="1100" spc="-5" dirty="0">
                <a:latin typeface="Arial"/>
                <a:cs typeface="Arial"/>
              </a:rPr>
              <a:t>compensador estático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la  siguiente característica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tensión/corriente: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56134" y="6928001"/>
            <a:ext cx="848081" cy="1329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198173"/>
            <a:ext cx="5776595" cy="283908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360805">
              <a:lnSpc>
                <a:spcPct val="100000"/>
              </a:lnSpc>
              <a:spcBef>
                <a:spcPts val="1065"/>
              </a:spcBef>
              <a:tabLst>
                <a:tab pos="5763260" algn="l"/>
              </a:tabLst>
            </a:pP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Solución	</a:t>
            </a:r>
            <a:endParaRPr sz="1450">
              <a:latin typeface="Arial"/>
              <a:cs typeface="Arial"/>
            </a:endParaRPr>
          </a:p>
          <a:p>
            <a:pPr marL="12700" marR="24765">
              <a:lnSpc>
                <a:spcPct val="136400"/>
              </a:lnSpc>
              <a:spcBef>
                <a:spcPts val="254"/>
              </a:spcBef>
            </a:pPr>
            <a:r>
              <a:rPr sz="1100" spc="-5" dirty="0">
                <a:latin typeface="Arial"/>
                <a:cs typeface="Arial"/>
              </a:rPr>
              <a:t>Representamos la </a:t>
            </a:r>
            <a:r>
              <a:rPr sz="1100" dirty="0">
                <a:latin typeface="Arial"/>
                <a:cs typeface="Arial"/>
              </a:rPr>
              <a:t>red como un </a:t>
            </a:r>
            <a:r>
              <a:rPr sz="1100" spc="-5" dirty="0">
                <a:latin typeface="Arial"/>
                <a:cs typeface="Arial"/>
              </a:rPr>
              <a:t>equivalente Thevenin. </a:t>
            </a:r>
            <a:r>
              <a:rPr sz="1100" dirty="0">
                <a:latin typeface="Arial"/>
                <a:cs typeface="Arial"/>
              </a:rPr>
              <a:t>Puesto que </a:t>
            </a:r>
            <a:r>
              <a:rPr sz="1100" spc="-5" dirty="0">
                <a:latin typeface="Arial"/>
                <a:cs typeface="Arial"/>
              </a:rPr>
              <a:t>la 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circuito  </a:t>
            </a:r>
            <a:r>
              <a:rPr sz="1100" dirty="0">
                <a:latin typeface="Arial"/>
                <a:cs typeface="Arial"/>
              </a:rPr>
              <a:t>abierto es 1,1 </a:t>
            </a:r>
            <a:r>
              <a:rPr sz="1100" spc="-5" dirty="0">
                <a:latin typeface="Arial"/>
                <a:cs typeface="Arial"/>
              </a:rPr>
              <a:t>p.u.,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valor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fuente 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1,1.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impedancia equivalente </a:t>
            </a:r>
            <a:r>
              <a:rPr sz="1100" dirty="0">
                <a:latin typeface="Arial"/>
                <a:cs typeface="Arial"/>
              </a:rPr>
              <a:t>es</a:t>
            </a:r>
            <a:r>
              <a:rPr sz="1100" spc="1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una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470785" algn="l"/>
              </a:tabLst>
            </a:pPr>
            <a:r>
              <a:rPr sz="1100" spc="-5" dirty="0">
                <a:latin typeface="Arial"/>
                <a:cs typeface="Arial"/>
              </a:rPr>
              <a:t>reactancia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	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12700" marR="23495">
              <a:lnSpc>
                <a:spcPct val="136400"/>
              </a:lnSpc>
              <a:spcBef>
                <a:spcPts val="5"/>
              </a:spcBef>
              <a:tabLst>
                <a:tab pos="2987675" algn="l"/>
              </a:tabLst>
            </a:pPr>
            <a:r>
              <a:rPr sz="1100" dirty="0">
                <a:latin typeface="Arial"/>
                <a:cs typeface="Arial"/>
              </a:rPr>
              <a:t>Por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tanto,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inyectar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una</a:t>
            </a:r>
            <a:r>
              <a:rPr sz="1100" spc="1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corriente</a:t>
            </a:r>
            <a:r>
              <a:rPr sz="1100" spc="1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	</a:t>
            </a:r>
            <a:r>
              <a:rPr sz="1100" dirty="0">
                <a:latin typeface="Arial"/>
                <a:cs typeface="Arial"/>
              </a:rPr>
              <a:t>en el nudo de </a:t>
            </a:r>
            <a:r>
              <a:rPr sz="1100" spc="-5" dirty="0">
                <a:latin typeface="Arial"/>
                <a:cs typeface="Arial"/>
              </a:rPr>
              <a:t>conexión, la </a:t>
            </a:r>
            <a:r>
              <a:rPr sz="1100" dirty="0">
                <a:latin typeface="Arial"/>
                <a:cs typeface="Arial"/>
              </a:rPr>
              <a:t>red </a:t>
            </a:r>
            <a:r>
              <a:rPr sz="1100" spc="-5" dirty="0">
                <a:latin typeface="Arial"/>
                <a:cs typeface="Arial"/>
              </a:rPr>
              <a:t>impone </a:t>
            </a:r>
            <a:r>
              <a:rPr sz="1100" dirty="0">
                <a:latin typeface="Arial"/>
                <a:cs typeface="Arial"/>
              </a:rPr>
              <a:t>una  </a:t>
            </a:r>
            <a:r>
              <a:rPr sz="1100" spc="-5" dirty="0">
                <a:latin typeface="Arial"/>
                <a:cs typeface="Arial"/>
              </a:rPr>
              <a:t>tensión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Arial"/>
              <a:cs typeface="Arial"/>
            </a:endParaRPr>
          </a:p>
          <a:p>
            <a:pPr marR="21590" algn="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(2)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 marL="12700" marR="22860" indent="78740">
              <a:lnSpc>
                <a:spcPct val="136500"/>
              </a:lnSpc>
            </a:pPr>
            <a:r>
              <a:rPr sz="1100" dirty="0">
                <a:latin typeface="Arial"/>
                <a:cs typeface="Arial"/>
              </a:rPr>
              <a:t>Esta ecuación </a:t>
            </a:r>
            <a:r>
              <a:rPr sz="1100" spc="-5" dirty="0">
                <a:latin typeface="Arial"/>
                <a:cs typeface="Arial"/>
              </a:rPr>
              <a:t>impone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característica tensión/corriente </a:t>
            </a:r>
            <a:r>
              <a:rPr sz="1100" dirty="0">
                <a:latin typeface="Arial"/>
                <a:cs typeface="Arial"/>
              </a:rPr>
              <a:t>que es representada en </a:t>
            </a:r>
            <a:r>
              <a:rPr sz="1100" spc="-5" dirty="0">
                <a:latin typeface="Arial"/>
                <a:cs typeface="Arial"/>
              </a:rPr>
              <a:t>la  siguiente </a:t>
            </a:r>
            <a:r>
              <a:rPr sz="1100" dirty="0">
                <a:latin typeface="Arial"/>
                <a:cs typeface="Arial"/>
              </a:rPr>
              <a:t>figura </a:t>
            </a:r>
            <a:r>
              <a:rPr sz="1100" spc="-5" dirty="0">
                <a:latin typeface="Arial"/>
                <a:cs typeface="Arial"/>
              </a:rPr>
              <a:t>junto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la característica propia del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SVC.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8964015"/>
            <a:ext cx="565785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400"/>
              </a:lnSpc>
              <a:spcBef>
                <a:spcPts val="95"/>
              </a:spcBef>
            </a:pPr>
            <a:r>
              <a:rPr sz="1100" spc="-5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punto de </a:t>
            </a:r>
            <a:r>
              <a:rPr sz="1100" spc="-5" dirty="0">
                <a:latin typeface="Arial"/>
                <a:cs typeface="Arial"/>
              </a:rPr>
              <a:t>equilibrio </a:t>
            </a:r>
            <a:r>
              <a:rPr sz="1100" dirty="0">
                <a:latin typeface="Arial"/>
                <a:cs typeface="Arial"/>
              </a:rPr>
              <a:t>es aquel donde se </a:t>
            </a:r>
            <a:r>
              <a:rPr sz="1100" spc="-5" dirty="0">
                <a:latin typeface="Arial"/>
                <a:cs typeface="Arial"/>
              </a:rPr>
              <a:t>cruzan </a:t>
            </a:r>
            <a:r>
              <a:rPr sz="1100" spc="-10" dirty="0">
                <a:latin typeface="Arial"/>
                <a:cs typeface="Arial"/>
              </a:rPr>
              <a:t>las </a:t>
            </a:r>
            <a:r>
              <a:rPr sz="1100" dirty="0">
                <a:latin typeface="Arial"/>
                <a:cs typeface="Arial"/>
              </a:rPr>
              <a:t>dos </a:t>
            </a:r>
            <a:r>
              <a:rPr sz="1100" spc="-5" dirty="0">
                <a:latin typeface="Arial"/>
                <a:cs typeface="Arial"/>
              </a:rPr>
              <a:t>líneas.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tanto, </a:t>
            </a:r>
            <a:r>
              <a:rPr sz="1100" spc="5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la solución del  siguiente sistema </a:t>
            </a:r>
            <a:r>
              <a:rPr sz="1100" dirty="0">
                <a:latin typeface="Arial"/>
                <a:cs typeface="Arial"/>
              </a:rPr>
              <a:t>de dos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ecuaciones: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1176" y="914399"/>
            <a:ext cx="2458212" cy="23058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0792" y="4084319"/>
            <a:ext cx="1514107" cy="1523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48659" y="4627843"/>
            <a:ext cx="76200" cy="10417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13735" y="5181498"/>
            <a:ext cx="1019175" cy="1329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27732" y="6559295"/>
            <a:ext cx="2695956" cy="23058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349746" y="979497"/>
          <a:ext cx="425450" cy="557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5450"/>
              </a:tblGrid>
              <a:tr h="278852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Arial"/>
                          <a:cs typeface="Arial"/>
                        </a:rPr>
                        <a:t>(3)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78852">
                <a:tc>
                  <a:txBody>
                    <a:bodyPr/>
                    <a:lstStyle/>
                    <a:p>
                      <a:pPr algn="ctr">
                        <a:lnSpc>
                          <a:spcPts val="1235"/>
                        </a:lnSpc>
                        <a:spcBef>
                          <a:spcPts val="860"/>
                        </a:spcBef>
                      </a:pPr>
                      <a:r>
                        <a:rPr sz="1100" spc="-5" dirty="0">
                          <a:latin typeface="Arial"/>
                          <a:cs typeface="Arial"/>
                        </a:rPr>
                        <a:t>(4)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9220" marB="0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1759966"/>
            <a:ext cx="26828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Luego </a:t>
            </a:r>
            <a:r>
              <a:rPr sz="1100" spc="-5" dirty="0">
                <a:latin typeface="Arial"/>
                <a:cs typeface="Arial"/>
              </a:rPr>
              <a:t>la corriente inyectada </a:t>
            </a:r>
            <a:r>
              <a:rPr sz="1100" dirty="0">
                <a:latin typeface="Arial"/>
                <a:cs typeface="Arial"/>
              </a:rPr>
              <a:t>por el </a:t>
            </a:r>
            <a:r>
              <a:rPr sz="1100" spc="-5" dirty="0">
                <a:latin typeface="Arial"/>
                <a:cs typeface="Arial"/>
              </a:rPr>
              <a:t>SVC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64046" y="2159254"/>
            <a:ext cx="1974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(</a:t>
            </a:r>
            <a:r>
              <a:rPr sz="1100" spc="-5" dirty="0">
                <a:latin typeface="Arial"/>
                <a:cs typeface="Arial"/>
              </a:rPr>
              <a:t>5</a:t>
            </a:r>
            <a:r>
              <a:rPr sz="1100" dirty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1628" y="2589021"/>
            <a:ext cx="26269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la tensión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vez </a:t>
            </a:r>
            <a:r>
              <a:rPr sz="1100" dirty="0">
                <a:latin typeface="Arial"/>
                <a:cs typeface="Arial"/>
              </a:rPr>
              <a:t>conectado el </a:t>
            </a:r>
            <a:r>
              <a:rPr sz="1100" spc="-5" dirty="0">
                <a:latin typeface="Arial"/>
                <a:cs typeface="Arial"/>
              </a:rPr>
              <a:t>SVC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64046" y="2979166"/>
            <a:ext cx="1974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(</a:t>
            </a:r>
            <a:r>
              <a:rPr sz="1100" spc="-5" dirty="0">
                <a:latin typeface="Arial"/>
                <a:cs typeface="Arial"/>
              </a:rPr>
              <a:t>6</a:t>
            </a:r>
            <a:r>
              <a:rPr sz="1100" dirty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004" y="3344925"/>
            <a:ext cx="5758815" cy="2382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 algn="just">
              <a:lnSpc>
                <a:spcPct val="100000"/>
              </a:lnSpc>
              <a:spcBef>
                <a:spcPts val="100"/>
              </a:spcBef>
            </a:pPr>
            <a:r>
              <a:rPr sz="1450" b="1" spc="-60" dirty="0">
                <a:solidFill>
                  <a:srgbClr val="000D77"/>
                </a:solidFill>
                <a:latin typeface="Arial"/>
                <a:cs typeface="Arial"/>
              </a:rPr>
              <a:t>Compensadores estáticos </a:t>
            </a:r>
            <a:r>
              <a:rPr sz="1450" b="1" spc="-50" dirty="0">
                <a:solidFill>
                  <a:srgbClr val="000D77"/>
                </a:solidFill>
                <a:latin typeface="Arial"/>
                <a:cs typeface="Arial"/>
              </a:rPr>
              <a:t>tipo</a:t>
            </a:r>
            <a:r>
              <a:rPr sz="1450" b="1" spc="-240" dirty="0">
                <a:solidFill>
                  <a:srgbClr val="000D77"/>
                </a:solidFill>
                <a:latin typeface="Arial"/>
                <a:cs typeface="Arial"/>
              </a:rPr>
              <a:t> </a:t>
            </a:r>
            <a:r>
              <a:rPr sz="1450" b="1" spc="-55" dirty="0">
                <a:solidFill>
                  <a:srgbClr val="000D77"/>
                </a:solidFill>
                <a:latin typeface="Arial"/>
                <a:cs typeface="Arial"/>
              </a:rPr>
              <a:t>STATCOM</a:t>
            </a:r>
            <a:endParaRPr sz="1450">
              <a:latin typeface="Arial"/>
              <a:cs typeface="Arial"/>
            </a:endParaRPr>
          </a:p>
          <a:p>
            <a:pPr marL="12700" marR="8255" algn="just">
              <a:lnSpc>
                <a:spcPct val="136400"/>
              </a:lnSpc>
              <a:spcBef>
                <a:spcPts val="1215"/>
              </a:spcBef>
            </a:pPr>
            <a:r>
              <a:rPr sz="1100" spc="-5" dirty="0">
                <a:latin typeface="Arial"/>
                <a:cs typeface="Arial"/>
              </a:rPr>
              <a:t>Un STATCOM (STATic COMpensator) </a:t>
            </a:r>
            <a:r>
              <a:rPr sz="1100" dirty="0">
                <a:latin typeface="Arial"/>
                <a:cs typeface="Arial"/>
              </a:rPr>
              <a:t>es un </a:t>
            </a:r>
            <a:r>
              <a:rPr sz="1100" spc="-5" dirty="0">
                <a:latin typeface="Arial"/>
                <a:cs typeface="Arial"/>
              </a:rPr>
              <a:t>dispositivo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compensación </a:t>
            </a:r>
            <a:r>
              <a:rPr sz="1100" dirty="0">
                <a:latin typeface="Arial"/>
                <a:cs typeface="Arial"/>
              </a:rPr>
              <a:t>estático, </a:t>
            </a:r>
            <a:r>
              <a:rPr sz="1100" spc="-5" dirty="0">
                <a:latin typeface="Arial"/>
                <a:cs typeface="Arial"/>
              </a:rPr>
              <a:t>cuyo  </a:t>
            </a:r>
            <a:r>
              <a:rPr sz="1100" dirty="0">
                <a:latin typeface="Arial"/>
                <a:cs typeface="Arial"/>
              </a:rPr>
              <a:t>funcionamiento se basa en un </a:t>
            </a:r>
            <a:r>
              <a:rPr sz="1100" spc="-5" dirty="0">
                <a:latin typeface="Arial"/>
                <a:cs typeface="Arial"/>
              </a:rPr>
              <a:t>convertidor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modula </a:t>
            </a:r>
            <a:r>
              <a:rPr sz="1100" dirty="0">
                <a:latin typeface="Arial"/>
                <a:cs typeface="Arial"/>
              </a:rPr>
              <a:t>una fuente 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amplitud,  </a:t>
            </a:r>
            <a:r>
              <a:rPr sz="1100" dirty="0">
                <a:latin typeface="Arial"/>
                <a:cs typeface="Arial"/>
              </a:rPr>
              <a:t>fase y </a:t>
            </a:r>
            <a:r>
              <a:rPr sz="1100" spc="-5" dirty="0">
                <a:latin typeface="Arial"/>
                <a:cs typeface="Arial"/>
              </a:rPr>
              <a:t>frecuencia deseada.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del control del convertidor, esta fuente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construye </a:t>
            </a:r>
            <a:r>
              <a:rPr sz="1100" dirty="0">
                <a:latin typeface="Arial"/>
                <a:cs typeface="Arial"/>
              </a:rPr>
              <a:t>de  manera que </a:t>
            </a:r>
            <a:r>
              <a:rPr sz="1100" spc="-5" dirty="0">
                <a:latin typeface="Arial"/>
                <a:cs typeface="Arial"/>
              </a:rPr>
              <a:t>genera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consume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potencia reactiva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requerida.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080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La figura 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5 </a:t>
            </a:r>
            <a:r>
              <a:rPr sz="1100" spc="-5" dirty="0">
                <a:latin typeface="Arial"/>
                <a:cs typeface="Arial"/>
              </a:rPr>
              <a:t>muestra </a:t>
            </a:r>
            <a:r>
              <a:rPr sz="1100" dirty="0">
                <a:latin typeface="Arial"/>
                <a:cs typeface="Arial"/>
              </a:rPr>
              <a:t>el esquema más </a:t>
            </a:r>
            <a:r>
              <a:rPr sz="1100" spc="-5" dirty="0">
                <a:latin typeface="Arial"/>
                <a:cs typeface="Arial"/>
              </a:rPr>
              <a:t>simple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STATCOM. Consta </a:t>
            </a:r>
            <a:r>
              <a:rPr sz="1100" dirty="0">
                <a:latin typeface="Arial"/>
                <a:cs typeface="Arial"/>
              </a:rPr>
              <a:t>de un </a:t>
            </a:r>
            <a:r>
              <a:rPr sz="1100" spc="-5" dirty="0">
                <a:latin typeface="Arial"/>
                <a:cs typeface="Arial"/>
              </a:rPr>
              <a:t>convertidor  </a:t>
            </a:r>
            <a:r>
              <a:rPr sz="1100" dirty="0">
                <a:latin typeface="Arial"/>
                <a:cs typeface="Arial"/>
              </a:rPr>
              <a:t>conectado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entre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red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etapa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corriente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continua.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El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sistema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control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mide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 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corriente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alternas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red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para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regular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intercambio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reactiva,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etapa  de </a:t>
            </a:r>
            <a:r>
              <a:rPr sz="1100" spc="-5" dirty="0">
                <a:latin typeface="Arial"/>
                <a:cs typeface="Arial"/>
              </a:rPr>
              <a:t>continua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mantenerla </a:t>
            </a:r>
            <a:r>
              <a:rPr sz="1100" dirty="0">
                <a:latin typeface="Arial"/>
                <a:cs typeface="Arial"/>
              </a:rPr>
              <a:t>a un </a:t>
            </a:r>
            <a:r>
              <a:rPr sz="1100" spc="-5" dirty="0">
                <a:latin typeface="Arial"/>
                <a:cs typeface="Arial"/>
              </a:rPr>
              <a:t>nivel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constante.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004" y="8824721"/>
            <a:ext cx="5756275" cy="832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5: </a:t>
            </a:r>
            <a:r>
              <a:rPr sz="1200" dirty="0">
                <a:latin typeface="Times New Roman"/>
                <a:cs typeface="Times New Roman"/>
              </a:rPr>
              <a:t>Esquema </a:t>
            </a:r>
            <a:r>
              <a:rPr sz="1200" spc="-5" dirty="0">
                <a:latin typeface="Times New Roman"/>
                <a:cs typeface="Times New Roman"/>
              </a:rPr>
              <a:t>general </a:t>
            </a:r>
            <a:r>
              <a:rPr sz="1200" dirty="0">
                <a:latin typeface="Times New Roman"/>
                <a:cs typeface="Times New Roman"/>
              </a:rPr>
              <a:t>de un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STATCOM.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36300"/>
              </a:lnSpc>
            </a:pPr>
            <a:r>
              <a:rPr sz="1100" spc="-5" dirty="0">
                <a:latin typeface="Arial"/>
                <a:cs typeface="Arial"/>
              </a:rPr>
              <a:t>El resultado </a:t>
            </a:r>
            <a:r>
              <a:rPr sz="1100" spc="-10" dirty="0">
                <a:latin typeface="Arial"/>
                <a:cs typeface="Arial"/>
              </a:rPr>
              <a:t>es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dispositivo </a:t>
            </a:r>
            <a:r>
              <a:rPr sz="1100" dirty="0">
                <a:latin typeface="Arial"/>
                <a:cs typeface="Arial"/>
              </a:rPr>
              <a:t>capaz de </a:t>
            </a:r>
            <a:r>
              <a:rPr sz="1100" spc="-5" dirty="0">
                <a:latin typeface="Arial"/>
                <a:cs typeface="Arial"/>
              </a:rPr>
              <a:t>aportar corriente reactiva, dentro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límites  térmicos</a:t>
            </a:r>
            <a:r>
              <a:rPr sz="1100" spc="20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los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semiconductores,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independientemente</a:t>
            </a:r>
            <a:r>
              <a:rPr sz="1100" spc="204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</a:t>
            </a:r>
            <a:r>
              <a:rPr sz="1100" spc="2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nivel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2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2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red.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65396" y="914399"/>
            <a:ext cx="991235" cy="287020"/>
            <a:chOff x="3465396" y="914399"/>
            <a:chExt cx="991235" cy="28702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5396" y="952601"/>
              <a:ext cx="115106" cy="1050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8831" y="914399"/>
              <a:ext cx="847343" cy="286511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465396" y="1315211"/>
            <a:ext cx="1057910" cy="285115"/>
            <a:chOff x="3465396" y="1315211"/>
            <a:chExt cx="1057910" cy="28511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5396" y="1353210"/>
              <a:ext cx="115106" cy="1044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8831" y="1315211"/>
              <a:ext cx="914400" cy="28498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71411" y="2133599"/>
            <a:ext cx="1466485" cy="1524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56440" y="2962757"/>
            <a:ext cx="905950" cy="13370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46960" y="6260591"/>
            <a:ext cx="2657856" cy="24094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9007"/>
            <a:ext cx="575818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6400"/>
              </a:lnSpc>
              <a:spcBef>
                <a:spcPts val="100"/>
              </a:spcBef>
            </a:pPr>
            <a:r>
              <a:rPr sz="1100" spc="-5" dirty="0">
                <a:latin typeface="Arial"/>
                <a:cs typeface="Arial"/>
              </a:rPr>
              <a:t>figura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6</a:t>
            </a:r>
            <a:r>
              <a:rPr sz="1100" spc="-6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sz="1100" spc="-5" dirty="0">
                <a:latin typeface="Arial"/>
                <a:cs typeface="Arial"/>
              </a:rPr>
              <a:t>muestra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característica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tensión-corriente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típica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STATCOM.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Puede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observarse  </a:t>
            </a:r>
            <a:r>
              <a:rPr sz="1100" spc="-5" dirty="0">
                <a:latin typeface="Arial"/>
                <a:cs typeface="Arial"/>
              </a:rPr>
              <a:t>que, </a:t>
            </a:r>
            <a:r>
              <a:rPr sz="1100" dirty="0">
                <a:latin typeface="Arial"/>
                <a:cs typeface="Arial"/>
              </a:rPr>
              <a:t>al </a:t>
            </a:r>
            <a:r>
              <a:rPr sz="1100" spc="-5" dirty="0">
                <a:latin typeface="Arial"/>
                <a:cs typeface="Arial"/>
              </a:rPr>
              <a:t>contrario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los SVCs,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STATCOM </a:t>
            </a:r>
            <a:r>
              <a:rPr sz="1100" dirty="0">
                <a:latin typeface="Arial"/>
                <a:cs typeface="Arial"/>
              </a:rPr>
              <a:t>es capaz de </a:t>
            </a:r>
            <a:r>
              <a:rPr sz="1100" spc="-5" dirty="0">
                <a:latin typeface="Arial"/>
                <a:cs typeface="Arial"/>
              </a:rPr>
              <a:t>aportar corriente reactiva </a:t>
            </a:r>
            <a:r>
              <a:rPr sz="1100" dirty="0">
                <a:latin typeface="Arial"/>
                <a:cs typeface="Arial"/>
              </a:rPr>
              <a:t>a  </a:t>
            </a:r>
            <a:r>
              <a:rPr sz="1100" spc="-5" dirty="0">
                <a:latin typeface="Arial"/>
                <a:cs typeface="Arial"/>
              </a:rPr>
              <a:t>tensiones </a:t>
            </a:r>
            <a:r>
              <a:rPr sz="1100" dirty="0">
                <a:latin typeface="Arial"/>
                <a:cs typeface="Arial"/>
              </a:rPr>
              <a:t>muy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bajas.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677539"/>
            <a:ext cx="5758815" cy="220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6: </a:t>
            </a:r>
            <a:r>
              <a:rPr sz="1200" spc="-5" dirty="0">
                <a:latin typeface="Times New Roman"/>
                <a:cs typeface="Times New Roman"/>
              </a:rPr>
              <a:t>Característica </a:t>
            </a:r>
            <a:r>
              <a:rPr sz="1200" dirty="0">
                <a:latin typeface="Times New Roman"/>
                <a:cs typeface="Times New Roman"/>
              </a:rPr>
              <a:t>de 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STATCOM.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37100"/>
              </a:lnSpc>
            </a:pPr>
            <a:r>
              <a:rPr sz="950" spc="-5" dirty="0">
                <a:latin typeface="Arial"/>
                <a:cs typeface="Arial"/>
              </a:rPr>
              <a:t>Los semiconductores utilizados </a:t>
            </a:r>
            <a:r>
              <a:rPr sz="950" dirty="0">
                <a:latin typeface="Arial"/>
                <a:cs typeface="Arial"/>
              </a:rPr>
              <a:t>suelen ser </a:t>
            </a:r>
            <a:r>
              <a:rPr sz="950" spc="-5" dirty="0">
                <a:latin typeface="Arial"/>
                <a:cs typeface="Arial"/>
              </a:rPr>
              <a:t>IGBTs (Insulated Gate </a:t>
            </a:r>
            <a:r>
              <a:rPr sz="950" dirty="0">
                <a:latin typeface="Arial"/>
                <a:cs typeface="Arial"/>
              </a:rPr>
              <a:t>Bipolar </a:t>
            </a:r>
            <a:r>
              <a:rPr sz="950" spc="-5" dirty="0">
                <a:latin typeface="Arial"/>
                <a:cs typeface="Arial"/>
              </a:rPr>
              <a:t>Transitor) y GTOs (Gate </a:t>
            </a:r>
            <a:r>
              <a:rPr sz="950" dirty="0">
                <a:latin typeface="Arial"/>
                <a:cs typeface="Arial"/>
              </a:rPr>
              <a:t>Turn-Off  </a:t>
            </a:r>
            <a:r>
              <a:rPr sz="1100" spc="-5" dirty="0">
                <a:latin typeface="Arial"/>
                <a:cs typeface="Arial"/>
              </a:rPr>
              <a:t>thyristor), dependiendo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aplicación.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modulación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onda de </a:t>
            </a:r>
            <a:r>
              <a:rPr sz="1100" spc="-5" dirty="0">
                <a:latin typeface="Arial"/>
                <a:cs typeface="Arial"/>
              </a:rPr>
              <a:t>tensión puede  ejecutarse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varias </a:t>
            </a:r>
            <a:r>
              <a:rPr sz="1100" dirty="0">
                <a:latin typeface="Arial"/>
                <a:cs typeface="Arial"/>
              </a:rPr>
              <a:t>formas. </a:t>
            </a:r>
            <a:r>
              <a:rPr sz="1100" spc="-5" dirty="0">
                <a:latin typeface="Arial"/>
                <a:cs typeface="Arial"/>
              </a:rPr>
              <a:t>Por ejemplo, la figura 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7 </a:t>
            </a:r>
            <a:r>
              <a:rPr sz="1100" spc="-5" dirty="0">
                <a:latin typeface="Arial"/>
                <a:cs typeface="Arial"/>
              </a:rPr>
              <a:t>muestra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modulación </a:t>
            </a:r>
            <a:r>
              <a:rPr sz="1100" dirty="0">
                <a:latin typeface="Arial"/>
                <a:cs typeface="Arial"/>
              </a:rPr>
              <a:t>por ancho de  </a:t>
            </a:r>
            <a:r>
              <a:rPr sz="1100" spc="-5" dirty="0">
                <a:latin typeface="Arial"/>
                <a:cs typeface="Arial"/>
              </a:rPr>
              <a:t>pulso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(Pulse</a:t>
            </a:r>
            <a:r>
              <a:rPr sz="1100" spc="-8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Width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Modulation,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PWM).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Este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tipo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modulación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exige,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para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construir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onda  con pocos </a:t>
            </a:r>
            <a:r>
              <a:rPr sz="1100" spc="-5" dirty="0">
                <a:latin typeface="Arial"/>
                <a:cs typeface="Arial"/>
              </a:rPr>
              <a:t>armónicos </a:t>
            </a:r>
            <a:r>
              <a:rPr sz="1100" dirty="0">
                <a:latin typeface="Arial"/>
                <a:cs typeface="Arial"/>
              </a:rPr>
              <a:t>a bajas </a:t>
            </a:r>
            <a:r>
              <a:rPr sz="1100" spc="-5" dirty="0">
                <a:latin typeface="Arial"/>
                <a:cs typeface="Arial"/>
              </a:rPr>
              <a:t>frecuencias, conmutaciones </a:t>
            </a:r>
            <a:r>
              <a:rPr sz="1100" dirty="0">
                <a:latin typeface="Arial"/>
                <a:cs typeface="Arial"/>
              </a:rPr>
              <a:t>muy </a:t>
            </a:r>
            <a:r>
              <a:rPr sz="1100" spc="-5" dirty="0">
                <a:latin typeface="Arial"/>
                <a:cs typeface="Arial"/>
              </a:rPr>
              <a:t>rápidas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 semiconductores. Por esta razón, </a:t>
            </a:r>
            <a:r>
              <a:rPr sz="1100" dirty="0">
                <a:latin typeface="Arial"/>
                <a:cs typeface="Arial"/>
              </a:rPr>
              <a:t>y por </a:t>
            </a:r>
            <a:r>
              <a:rPr sz="1100" spc="-5" dirty="0">
                <a:latin typeface="Arial"/>
                <a:cs typeface="Arial"/>
              </a:rPr>
              <a:t>las elevadas tensiones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soportar,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aplicaciones 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de </a:t>
            </a:r>
            <a:r>
              <a:rPr sz="1100" spc="-5" dirty="0">
                <a:latin typeface="Arial"/>
                <a:cs typeface="Arial"/>
              </a:rPr>
              <a:t>transporte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aplican otros esquemas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modulación más complejos que  reparten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trabajo entre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elevado </a:t>
            </a:r>
            <a:r>
              <a:rPr sz="1100" dirty="0">
                <a:latin typeface="Arial"/>
                <a:cs typeface="Arial"/>
              </a:rPr>
              <a:t>número de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semiconductores.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62910" y="8940545"/>
            <a:ext cx="2635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7: </a:t>
            </a:r>
            <a:r>
              <a:rPr sz="1200" dirty="0">
                <a:latin typeface="Times New Roman"/>
                <a:cs typeface="Times New Roman"/>
              </a:rPr>
              <a:t>Modulación por </a:t>
            </a:r>
            <a:r>
              <a:rPr sz="1200" spc="-5" dirty="0">
                <a:latin typeface="Times New Roman"/>
                <a:cs typeface="Times New Roman"/>
              </a:rPr>
              <a:t>ancho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pulso.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50592" y="2142743"/>
            <a:ext cx="1543811" cy="13822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55876" y="6414515"/>
            <a:ext cx="3448812" cy="23804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781022"/>
            <a:ext cx="5776595" cy="828040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65"/>
              </a:spcBef>
              <a:tabLst>
                <a:tab pos="5763260" algn="l"/>
              </a:tabLst>
            </a:pP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Transformadores</a:t>
            </a:r>
            <a:r>
              <a:rPr sz="1450" b="1" u="sng" spc="-1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4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con</a:t>
            </a:r>
            <a:r>
              <a:rPr sz="1450" b="1" u="sng" spc="-12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cambio</a:t>
            </a:r>
            <a:r>
              <a:rPr sz="1450" b="1" u="sng" spc="-12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50" b="1" u="sng" spc="-1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tomas	</a:t>
            </a:r>
            <a:endParaRPr sz="1450">
              <a:latin typeface="Arial"/>
              <a:cs typeface="Arial"/>
            </a:endParaRPr>
          </a:p>
          <a:p>
            <a:pPr marL="12700" marR="22860" algn="just">
              <a:lnSpc>
                <a:spcPct val="136400"/>
              </a:lnSpc>
              <a:spcBef>
                <a:spcPts val="254"/>
              </a:spcBef>
            </a:pPr>
            <a:r>
              <a:rPr sz="1100" dirty="0">
                <a:latin typeface="Arial"/>
                <a:cs typeface="Arial"/>
              </a:rPr>
              <a:t>Los </a:t>
            </a:r>
            <a:r>
              <a:rPr sz="1100" spc="-5" dirty="0">
                <a:latin typeface="Arial"/>
                <a:cs typeface="Arial"/>
              </a:rPr>
              <a:t>transformadores con cambio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tomas contienen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en el que </a:t>
            </a:r>
            <a:r>
              <a:rPr sz="1100" spc="-5" dirty="0">
                <a:latin typeface="Arial"/>
                <a:cs typeface="Arial"/>
              </a:rPr>
              <a:t>la conexión 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realizarse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lo largo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distintos puntos, permitiendo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regulación discreta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 relación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transformación </a:t>
            </a:r>
            <a:r>
              <a:rPr sz="1100" dirty="0">
                <a:latin typeface="Arial"/>
                <a:cs typeface="Arial"/>
              </a:rPr>
              <a:t>dentro de un margen </a:t>
            </a:r>
            <a:r>
              <a:rPr sz="1100" spc="-5" dirty="0">
                <a:latin typeface="Arial"/>
                <a:cs typeface="Arial"/>
              </a:rPr>
              <a:t>relativamente </a:t>
            </a:r>
            <a:r>
              <a:rPr sz="1100" dirty="0">
                <a:latin typeface="Arial"/>
                <a:cs typeface="Arial"/>
              </a:rPr>
              <a:t>estrecho. </a:t>
            </a:r>
            <a:r>
              <a:rPr sz="1100" spc="-5" dirty="0">
                <a:latin typeface="Arial"/>
                <a:cs typeface="Arial"/>
              </a:rPr>
              <a:t>Estos  transformadores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proporcionan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herramienta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sencilla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económica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control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en 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sistema eléctrico. Se aplican </a:t>
            </a:r>
            <a:r>
              <a:rPr sz="1100" dirty="0">
                <a:latin typeface="Arial"/>
                <a:cs typeface="Arial"/>
              </a:rPr>
              <a:t>tanto en redes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transporte como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redes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0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distribución.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21590" algn="just">
              <a:lnSpc>
                <a:spcPct val="136400"/>
              </a:lnSpc>
              <a:spcBef>
                <a:spcPts val="5"/>
              </a:spcBef>
            </a:pPr>
            <a:r>
              <a:rPr sz="1100" spc="-5" dirty="0">
                <a:latin typeface="Arial"/>
                <a:cs typeface="Arial"/>
              </a:rPr>
              <a:t>En las </a:t>
            </a:r>
            <a:r>
              <a:rPr sz="1100" dirty="0">
                <a:latin typeface="Arial"/>
                <a:cs typeface="Arial"/>
              </a:rPr>
              <a:t>redes de </a:t>
            </a:r>
            <a:r>
              <a:rPr sz="1100" spc="-5" dirty="0">
                <a:latin typeface="Arial"/>
                <a:cs typeface="Arial"/>
              </a:rPr>
              <a:t>transporte,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debido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naturaleza mallada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las mismas,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efecto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 transformadores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cambio </a:t>
            </a:r>
            <a:r>
              <a:rPr sz="1100" dirty="0">
                <a:latin typeface="Arial"/>
                <a:cs typeface="Arial"/>
              </a:rPr>
              <a:t>de tomas </a:t>
            </a:r>
            <a:r>
              <a:rPr sz="1100" spc="-5" dirty="0">
                <a:latin typeface="Arial"/>
                <a:cs typeface="Arial"/>
              </a:rPr>
              <a:t>sobre las tensiones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nudos y sobre el flujo de  </a:t>
            </a:r>
            <a:r>
              <a:rPr sz="1100" spc="-5" dirty="0">
                <a:latin typeface="Arial"/>
                <a:cs typeface="Arial"/>
              </a:rPr>
              <a:t>potencia reactiva depende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configuración del sistema. En general,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controlar la  tensión </a:t>
            </a:r>
            <a:r>
              <a:rPr sz="1100" dirty="0">
                <a:latin typeface="Arial"/>
                <a:cs typeface="Arial"/>
              </a:rPr>
              <a:t>de una </a:t>
            </a:r>
            <a:r>
              <a:rPr sz="1100" spc="-5" dirty="0">
                <a:latin typeface="Arial"/>
                <a:cs typeface="Arial"/>
              </a:rPr>
              <a:t>parte del </a:t>
            </a:r>
            <a:r>
              <a:rPr sz="1100" dirty="0">
                <a:latin typeface="Arial"/>
                <a:cs typeface="Arial"/>
              </a:rPr>
              <a:t>sistema es </a:t>
            </a:r>
            <a:r>
              <a:rPr sz="1100" spc="-5" dirty="0">
                <a:latin typeface="Arial"/>
                <a:cs typeface="Arial"/>
              </a:rPr>
              <a:t>necesario operar </a:t>
            </a:r>
            <a:r>
              <a:rPr sz="1100" dirty="0">
                <a:latin typeface="Arial"/>
                <a:cs typeface="Arial"/>
              </a:rPr>
              <a:t>de forma </a:t>
            </a:r>
            <a:r>
              <a:rPr sz="1100" spc="-5" dirty="0">
                <a:latin typeface="Arial"/>
                <a:cs typeface="Arial"/>
              </a:rPr>
              <a:t>coordinada </a:t>
            </a:r>
            <a:r>
              <a:rPr sz="1100" dirty="0">
                <a:latin typeface="Arial"/>
                <a:cs typeface="Arial"/>
              </a:rPr>
              <a:t>sobre todos </a:t>
            </a:r>
            <a:r>
              <a:rPr sz="1100" spc="-10" dirty="0">
                <a:latin typeface="Arial"/>
                <a:cs typeface="Arial"/>
              </a:rPr>
              <a:t>los  </a:t>
            </a:r>
            <a:r>
              <a:rPr sz="1100" spc="-5" dirty="0">
                <a:latin typeface="Arial"/>
                <a:cs typeface="Arial"/>
              </a:rPr>
              <a:t>transformadores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cambio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tomas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conectan </a:t>
            </a:r>
            <a:r>
              <a:rPr sz="1100" dirty="0">
                <a:latin typeface="Arial"/>
                <a:cs typeface="Arial"/>
              </a:rPr>
              <a:t>esa </a:t>
            </a:r>
            <a:r>
              <a:rPr sz="1100" spc="-5" dirty="0">
                <a:latin typeface="Arial"/>
                <a:cs typeface="Arial"/>
              </a:rPr>
              <a:t>parte del sistema. Con frecuencia,  los </a:t>
            </a:r>
            <a:r>
              <a:rPr sz="1100" dirty="0">
                <a:latin typeface="Arial"/>
                <a:cs typeface="Arial"/>
              </a:rPr>
              <a:t>cambios de </a:t>
            </a:r>
            <a:r>
              <a:rPr sz="1100" spc="-5" dirty="0">
                <a:latin typeface="Arial"/>
                <a:cs typeface="Arial"/>
              </a:rPr>
              <a:t>tomas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instalan </a:t>
            </a:r>
            <a:r>
              <a:rPr sz="1100" dirty="0">
                <a:latin typeface="Arial"/>
                <a:cs typeface="Arial"/>
              </a:rPr>
              <a:t>en todos </a:t>
            </a:r>
            <a:r>
              <a:rPr sz="1100" spc="-5" dirty="0">
                <a:latin typeface="Arial"/>
                <a:cs typeface="Arial"/>
              </a:rPr>
              <a:t>los transformadores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conectan subsistemas </a:t>
            </a:r>
            <a:r>
              <a:rPr sz="1100" dirty="0">
                <a:latin typeface="Arial"/>
                <a:cs typeface="Arial"/>
              </a:rPr>
              <a:t>a  </a:t>
            </a:r>
            <a:r>
              <a:rPr sz="1100" spc="-5" dirty="0">
                <a:latin typeface="Arial"/>
                <a:cs typeface="Arial"/>
              </a:rPr>
              <a:t>determinada tensión. Por ejemplo, </a:t>
            </a:r>
            <a:r>
              <a:rPr sz="1100" dirty="0">
                <a:latin typeface="Arial"/>
                <a:cs typeface="Arial"/>
              </a:rPr>
              <a:t>en todos </a:t>
            </a:r>
            <a:r>
              <a:rPr sz="1100" spc="-5" dirty="0">
                <a:latin typeface="Arial"/>
                <a:cs typeface="Arial"/>
              </a:rPr>
              <a:t>los transformadores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salida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 </a:t>
            </a:r>
            <a:r>
              <a:rPr sz="1100" dirty="0">
                <a:latin typeface="Arial"/>
                <a:cs typeface="Arial"/>
              </a:rPr>
              <a:t>generadores </a:t>
            </a:r>
            <a:r>
              <a:rPr sz="1100" spc="-5" dirty="0">
                <a:latin typeface="Arial"/>
                <a:cs typeface="Arial"/>
              </a:rPr>
              <a:t>síncronos, </a:t>
            </a:r>
            <a:r>
              <a:rPr sz="1100" dirty="0">
                <a:latin typeface="Arial"/>
                <a:cs typeface="Arial"/>
              </a:rPr>
              <a:t>o en todos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conectan la </a:t>
            </a:r>
            <a:r>
              <a:rPr sz="1100" dirty="0">
                <a:latin typeface="Arial"/>
                <a:cs typeface="Arial"/>
              </a:rPr>
              <a:t>red de 400 </a:t>
            </a:r>
            <a:r>
              <a:rPr sz="1100" spc="5" dirty="0">
                <a:latin typeface="Arial"/>
                <a:cs typeface="Arial"/>
              </a:rPr>
              <a:t>kV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de 220 </a:t>
            </a:r>
            <a:r>
              <a:rPr sz="1100" spc="-5" dirty="0">
                <a:latin typeface="Arial"/>
                <a:cs typeface="Arial"/>
              </a:rPr>
              <a:t>kV, </a:t>
            </a:r>
            <a:r>
              <a:rPr sz="1100" dirty="0">
                <a:latin typeface="Arial"/>
                <a:cs typeface="Arial"/>
              </a:rPr>
              <a:t>o en  todos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que conectan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de </a:t>
            </a:r>
            <a:r>
              <a:rPr sz="1100" spc="-5" dirty="0">
                <a:latin typeface="Arial"/>
                <a:cs typeface="Arial"/>
              </a:rPr>
              <a:t>transporte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alta tensión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las </a:t>
            </a:r>
            <a:r>
              <a:rPr sz="1100" dirty="0">
                <a:latin typeface="Arial"/>
                <a:cs typeface="Arial"/>
              </a:rPr>
              <a:t>redes de </a:t>
            </a:r>
            <a:r>
              <a:rPr sz="1100" spc="-5" dirty="0">
                <a:latin typeface="Arial"/>
                <a:cs typeface="Arial"/>
              </a:rPr>
              <a:t>distribución </a:t>
            </a:r>
            <a:r>
              <a:rPr sz="1100" dirty="0">
                <a:latin typeface="Arial"/>
                <a:cs typeface="Arial"/>
              </a:rPr>
              <a:t>a  </a:t>
            </a:r>
            <a:r>
              <a:rPr sz="1100" spc="-5" dirty="0">
                <a:latin typeface="Arial"/>
                <a:cs typeface="Arial"/>
              </a:rPr>
              <a:t>media tensión.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solución particular depende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red, </a:t>
            </a:r>
            <a:r>
              <a:rPr sz="1100" dirty="0">
                <a:latin typeface="Arial"/>
                <a:cs typeface="Arial"/>
              </a:rPr>
              <a:t>pues cada Operador de </a:t>
            </a:r>
            <a:r>
              <a:rPr sz="1100" spc="-5" dirty="0">
                <a:latin typeface="Arial"/>
                <a:cs typeface="Arial"/>
              </a:rPr>
              <a:t>Sistema  tiene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propia estrategia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instalación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transformadores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reguladores.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22225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En las </a:t>
            </a:r>
            <a:r>
              <a:rPr sz="1100" dirty="0">
                <a:latin typeface="Arial"/>
                <a:cs typeface="Arial"/>
              </a:rPr>
              <a:t>redes de </a:t>
            </a:r>
            <a:r>
              <a:rPr sz="1100" spc="-5" dirty="0">
                <a:latin typeface="Arial"/>
                <a:cs typeface="Arial"/>
              </a:rPr>
              <a:t>distribución,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carácter radial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las </a:t>
            </a:r>
            <a:r>
              <a:rPr sz="1100" dirty="0">
                <a:latin typeface="Arial"/>
                <a:cs typeface="Arial"/>
              </a:rPr>
              <a:t>mismas </a:t>
            </a:r>
            <a:r>
              <a:rPr sz="1100" spc="-5" dirty="0">
                <a:latin typeface="Arial"/>
                <a:cs typeface="Arial"/>
              </a:rPr>
              <a:t>simplifica </a:t>
            </a:r>
            <a:r>
              <a:rPr sz="1100" dirty="0">
                <a:latin typeface="Arial"/>
                <a:cs typeface="Arial"/>
              </a:rPr>
              <a:t>el control de </a:t>
            </a:r>
            <a:r>
              <a:rPr sz="1100" spc="-5" dirty="0">
                <a:latin typeface="Arial"/>
                <a:cs typeface="Arial"/>
              </a:rPr>
              <a:t>tensión.  </a:t>
            </a:r>
            <a:r>
              <a:rPr sz="1100" dirty="0">
                <a:latin typeface="Arial"/>
                <a:cs typeface="Arial"/>
              </a:rPr>
              <a:t>Éste </a:t>
            </a:r>
            <a:r>
              <a:rPr sz="1100" spc="-5" dirty="0">
                <a:latin typeface="Arial"/>
                <a:cs typeface="Arial"/>
              </a:rPr>
              <a:t>suele realizarse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lo </a:t>
            </a:r>
            <a:r>
              <a:rPr sz="1100" dirty="0">
                <a:latin typeface="Arial"/>
                <a:cs typeface="Arial"/>
              </a:rPr>
              <a:t>largo de </a:t>
            </a:r>
            <a:r>
              <a:rPr sz="1100" spc="-5" dirty="0">
                <a:latin typeface="Arial"/>
                <a:cs typeface="Arial"/>
              </a:rPr>
              <a:t>las líneas, mediante la conexión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condensadores y  </a:t>
            </a:r>
            <a:r>
              <a:rPr sz="1100" spc="-5" dirty="0">
                <a:latin typeface="Arial"/>
                <a:cs typeface="Arial"/>
              </a:rPr>
              <a:t>mediante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uso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autotransformadores reguladores. Habitualmente, estos transformadores  </a:t>
            </a:r>
            <a:r>
              <a:rPr sz="1100" dirty="0">
                <a:latin typeface="Arial"/>
                <a:cs typeface="Arial"/>
              </a:rPr>
              <a:t>no cambian </a:t>
            </a:r>
            <a:r>
              <a:rPr sz="1100" spc="-5" dirty="0">
                <a:latin typeface="Arial"/>
                <a:cs typeface="Arial"/>
              </a:rPr>
              <a:t>la tensión nominal </a:t>
            </a:r>
            <a:r>
              <a:rPr sz="1100" dirty="0">
                <a:latin typeface="Arial"/>
                <a:cs typeface="Arial"/>
              </a:rPr>
              <a:t>entre sus </a:t>
            </a:r>
            <a:r>
              <a:rPr sz="1100" spc="-5" dirty="0">
                <a:latin typeface="Arial"/>
                <a:cs typeface="Arial"/>
              </a:rPr>
              <a:t>terminales, por lo </a:t>
            </a:r>
            <a:r>
              <a:rPr sz="1100" spc="5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único cometido </a:t>
            </a:r>
            <a:r>
              <a:rPr sz="1100" spc="-1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regular  la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mediante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cambiador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tomas.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común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referirse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ellos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por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denominaciones 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inglés ``boosters''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``step voltage regulators''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(SVR).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24130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La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figura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8</a:t>
            </a:r>
            <a:r>
              <a:rPr sz="1100" spc="-35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 </a:t>
            </a:r>
            <a:r>
              <a:rPr sz="1100" spc="-5" dirty="0">
                <a:latin typeface="Arial"/>
                <a:cs typeface="Arial"/>
              </a:rPr>
              <a:t>muestra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esquema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funcionamiento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autotransformador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regulador.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Como 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observarse, </a:t>
            </a:r>
            <a:r>
              <a:rPr sz="1100" dirty="0">
                <a:latin typeface="Arial"/>
                <a:cs typeface="Arial"/>
              </a:rPr>
              <a:t>no </a:t>
            </a:r>
            <a:r>
              <a:rPr sz="1100" spc="-5" dirty="0">
                <a:latin typeface="Arial"/>
                <a:cs typeface="Arial"/>
              </a:rPr>
              <a:t>existe </a:t>
            </a:r>
            <a:r>
              <a:rPr sz="1100" dirty="0">
                <a:latin typeface="Arial"/>
                <a:cs typeface="Arial"/>
              </a:rPr>
              <a:t>separación </a:t>
            </a:r>
            <a:r>
              <a:rPr sz="1100" spc="-5" dirty="0">
                <a:latin typeface="Arial"/>
                <a:cs typeface="Arial"/>
              </a:rPr>
              <a:t>galvánica entre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primario </a:t>
            </a:r>
            <a:r>
              <a:rPr sz="1100" dirty="0">
                <a:latin typeface="Arial"/>
                <a:cs typeface="Arial"/>
              </a:rPr>
              <a:t>y el </a:t>
            </a:r>
            <a:r>
              <a:rPr sz="1100" spc="-5" dirty="0">
                <a:latin typeface="Arial"/>
                <a:cs typeface="Arial"/>
              </a:rPr>
              <a:t>secundario, </a:t>
            </a:r>
            <a:r>
              <a:rPr sz="1100" dirty="0">
                <a:latin typeface="Arial"/>
                <a:cs typeface="Arial"/>
              </a:rPr>
              <a:t>pues  ambos </a:t>
            </a:r>
            <a:r>
              <a:rPr sz="1100" spc="-5" dirty="0">
                <a:latin typeface="Arial"/>
                <a:cs typeface="Arial"/>
              </a:rPr>
              <a:t>comparten </a:t>
            </a:r>
            <a:r>
              <a:rPr sz="1100" dirty="0">
                <a:latin typeface="Arial"/>
                <a:cs typeface="Arial"/>
              </a:rPr>
              <a:t>una de </a:t>
            </a:r>
            <a:r>
              <a:rPr sz="1100" spc="-5" dirty="0">
                <a:latin typeface="Arial"/>
                <a:cs typeface="Arial"/>
              </a:rPr>
              <a:t>las bornas. El devanado regulador incorpora </a:t>
            </a:r>
            <a:r>
              <a:rPr sz="1100" dirty="0">
                <a:latin typeface="Arial"/>
                <a:cs typeface="Arial"/>
              </a:rPr>
              <a:t>un cambiador de  </a:t>
            </a:r>
            <a:r>
              <a:rPr sz="1100" spc="-5" dirty="0">
                <a:latin typeface="Arial"/>
                <a:cs typeface="Arial"/>
              </a:rPr>
              <a:t>tomas, </a:t>
            </a:r>
            <a:r>
              <a:rPr sz="1100" dirty="0">
                <a:latin typeface="Arial"/>
                <a:cs typeface="Arial"/>
              </a:rPr>
              <a:t>y se </a:t>
            </a:r>
            <a:r>
              <a:rPr sz="1100" spc="-5" dirty="0">
                <a:latin typeface="Arial"/>
                <a:cs typeface="Arial"/>
              </a:rPr>
              <a:t>encuentra conectado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serie. Existen típicamente </a:t>
            </a:r>
            <a:r>
              <a:rPr sz="1100" dirty="0">
                <a:latin typeface="Arial"/>
                <a:cs typeface="Arial"/>
              </a:rPr>
              <a:t>8 </a:t>
            </a:r>
            <a:r>
              <a:rPr sz="1100" spc="-5" dirty="0">
                <a:latin typeface="Arial"/>
                <a:cs typeface="Arial"/>
              </a:rPr>
              <a:t>tomas </a:t>
            </a:r>
            <a:r>
              <a:rPr sz="1100" dirty="0">
                <a:latin typeface="Arial"/>
                <a:cs typeface="Arial"/>
              </a:rPr>
              <a:t>donde </a:t>
            </a:r>
            <a:r>
              <a:rPr sz="1100" spc="-5" dirty="0">
                <a:latin typeface="Arial"/>
                <a:cs typeface="Arial"/>
              </a:rPr>
              <a:t>conectarse. 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conexión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realiza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una </a:t>
            </a:r>
            <a:r>
              <a:rPr sz="1100" spc="-5" dirty="0">
                <a:latin typeface="Arial"/>
                <a:cs typeface="Arial"/>
              </a:rPr>
              <a:t>bobina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permite tomas intermedias </a:t>
            </a:r>
            <a:r>
              <a:rPr sz="1100" dirty="0">
                <a:latin typeface="Arial"/>
                <a:cs typeface="Arial"/>
              </a:rPr>
              <a:t>y un </a:t>
            </a:r>
            <a:r>
              <a:rPr sz="1100" spc="-5" dirty="0">
                <a:latin typeface="Arial"/>
                <a:cs typeface="Arial"/>
              </a:rPr>
              <a:t>cambio  progresivo </a:t>
            </a:r>
            <a:r>
              <a:rPr sz="1100" dirty="0">
                <a:latin typeface="Arial"/>
                <a:cs typeface="Arial"/>
              </a:rPr>
              <a:t>entre </a:t>
            </a:r>
            <a:r>
              <a:rPr sz="1100" spc="-5" dirty="0">
                <a:latin typeface="Arial"/>
                <a:cs typeface="Arial"/>
              </a:rPr>
              <a:t>ellas, existiendo </a:t>
            </a:r>
            <a:r>
              <a:rPr sz="1100" dirty="0">
                <a:latin typeface="Arial"/>
                <a:cs typeface="Arial"/>
              </a:rPr>
              <a:t>16 </a:t>
            </a:r>
            <a:r>
              <a:rPr sz="1100" spc="-5" dirty="0">
                <a:latin typeface="Arial"/>
                <a:cs typeface="Arial"/>
              </a:rPr>
              <a:t>posiciones posibles </a:t>
            </a:r>
            <a:r>
              <a:rPr sz="1100" dirty="0">
                <a:latin typeface="Arial"/>
                <a:cs typeface="Arial"/>
              </a:rPr>
              <a:t>repartidas a </a:t>
            </a:r>
            <a:r>
              <a:rPr sz="1100" spc="-5" dirty="0">
                <a:latin typeface="Arial"/>
                <a:cs typeface="Arial"/>
              </a:rPr>
              <a:t>lo largo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las </a:t>
            </a:r>
            <a:r>
              <a:rPr sz="1100" dirty="0">
                <a:latin typeface="Arial"/>
                <a:cs typeface="Arial"/>
              </a:rPr>
              <a:t>8 </a:t>
            </a:r>
            <a:r>
              <a:rPr sz="1100" spc="-5" dirty="0">
                <a:latin typeface="Arial"/>
                <a:cs typeface="Arial"/>
              </a:rPr>
              <a:t>tomas.  </a:t>
            </a:r>
            <a:r>
              <a:rPr sz="1100" dirty="0">
                <a:latin typeface="Arial"/>
                <a:cs typeface="Arial"/>
              </a:rPr>
              <a:t>Además, 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1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interruptor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elegirse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sentido, positivo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negativo, </a:t>
            </a:r>
            <a:r>
              <a:rPr sz="1100" spc="-10" dirty="0">
                <a:latin typeface="Arial"/>
                <a:cs typeface="Arial"/>
              </a:rPr>
              <a:t>del  </a:t>
            </a:r>
            <a:r>
              <a:rPr sz="1100" spc="-5" dirty="0">
                <a:latin typeface="Arial"/>
                <a:cs typeface="Arial"/>
              </a:rPr>
              <a:t>incremento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9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tensión,</a:t>
            </a:r>
            <a:r>
              <a:rPr sz="1100" spc="2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gracias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lo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cual</a:t>
            </a:r>
            <a:r>
              <a:rPr sz="1100" spc="2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204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multiplica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por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dos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204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número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posiciones,</a:t>
            </a:r>
            <a:endParaRPr sz="1100">
              <a:latin typeface="Arial"/>
              <a:cs typeface="Arial"/>
            </a:endParaRPr>
          </a:p>
          <a:p>
            <a:pPr marL="12700" marR="23495" algn="just">
              <a:lnSpc>
                <a:spcPct val="136400"/>
              </a:lnSpc>
              <a:spcBef>
                <a:spcPts val="830"/>
              </a:spcBef>
              <a:tabLst>
                <a:tab pos="4229735" algn="l"/>
              </a:tabLst>
            </a:pPr>
            <a:r>
              <a:rPr sz="1100" spc="-5" dirty="0">
                <a:latin typeface="Arial"/>
                <a:cs typeface="Arial"/>
              </a:rPr>
              <a:t>alcanzándose </a:t>
            </a:r>
            <a:r>
              <a:rPr sz="1100" dirty="0">
                <a:latin typeface="Arial"/>
                <a:cs typeface="Arial"/>
              </a:rPr>
              <a:t>32 en </a:t>
            </a:r>
            <a:r>
              <a:rPr sz="1100" spc="-5" dirty="0">
                <a:latin typeface="Arial"/>
                <a:cs typeface="Arial"/>
              </a:rPr>
              <a:t>total. El margen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regulación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tìpico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	</a:t>
            </a:r>
            <a:r>
              <a:rPr sz="1100" spc="-5" dirty="0">
                <a:latin typeface="Arial"/>
                <a:cs typeface="Arial"/>
              </a:rPr>
              <a:t>respecto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relación</a:t>
            </a:r>
            <a:r>
              <a:rPr sz="1100" spc="-8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transformación nominal.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6107" y="8525255"/>
            <a:ext cx="409575" cy="1238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77869"/>
            <a:ext cx="5760085" cy="2204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8: </a:t>
            </a:r>
            <a:r>
              <a:rPr sz="1200" spc="-5" dirty="0">
                <a:latin typeface="Times New Roman"/>
                <a:cs typeface="Times New Roman"/>
              </a:rPr>
              <a:t>Transformador regulador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tensión. </a:t>
            </a:r>
            <a:r>
              <a:rPr sz="1200" spc="-5" dirty="0">
                <a:latin typeface="Times New Roman"/>
                <a:cs typeface="Times New Roman"/>
              </a:rPr>
              <a:t>Figura extraida </a:t>
            </a:r>
            <a:r>
              <a:rPr sz="1200" dirty="0">
                <a:latin typeface="Times New Roman"/>
                <a:cs typeface="Times New Roman"/>
              </a:rPr>
              <a:t>de [ </a:t>
            </a:r>
            <a:r>
              <a:rPr sz="1200" dirty="0">
                <a:solidFill>
                  <a:srgbClr val="427596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fig.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11.76]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364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figura </a:t>
            </a:r>
            <a:r>
              <a:rPr sz="1100" dirty="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9 </a:t>
            </a:r>
            <a:r>
              <a:rPr sz="1100" spc="-5" dirty="0">
                <a:latin typeface="Arial"/>
                <a:cs typeface="Arial"/>
              </a:rPr>
              <a:t>representa </a:t>
            </a:r>
            <a:r>
              <a:rPr sz="1100" spc="-1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esquema típico </a:t>
            </a:r>
            <a:r>
              <a:rPr sz="1100" dirty="0">
                <a:latin typeface="Arial"/>
                <a:cs typeface="Arial"/>
              </a:rPr>
              <a:t>de control de un </a:t>
            </a:r>
            <a:r>
              <a:rPr sz="1100" spc="-5" dirty="0">
                <a:latin typeface="Arial"/>
                <a:cs typeface="Arial"/>
              </a:rPr>
              <a:t>autotransformador regulador. El  </a:t>
            </a:r>
            <a:r>
              <a:rPr sz="1100" dirty="0">
                <a:latin typeface="Arial"/>
                <a:cs typeface="Arial"/>
              </a:rPr>
              <a:t>sistema </a:t>
            </a:r>
            <a:r>
              <a:rPr sz="1100" spc="-5" dirty="0">
                <a:latin typeface="Arial"/>
                <a:cs typeface="Arial"/>
              </a:rPr>
              <a:t>trata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mantener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tensión constante, bien </a:t>
            </a:r>
            <a:r>
              <a:rPr sz="1100" dirty="0">
                <a:latin typeface="Arial"/>
                <a:cs typeface="Arial"/>
              </a:rPr>
              <a:t>en su </a:t>
            </a:r>
            <a:r>
              <a:rPr sz="1100" spc="-5" dirty="0">
                <a:latin typeface="Arial"/>
                <a:cs typeface="Arial"/>
              </a:rPr>
              <a:t>devanado secundario, bien </a:t>
            </a:r>
            <a:r>
              <a:rPr sz="1100" dirty="0">
                <a:latin typeface="Arial"/>
                <a:cs typeface="Arial"/>
              </a:rPr>
              <a:t>en  algún </a:t>
            </a:r>
            <a:r>
              <a:rPr sz="1100" spc="-5" dirty="0">
                <a:latin typeface="Arial"/>
                <a:cs typeface="Arial"/>
              </a:rPr>
              <a:t>punto situado aguas </a:t>
            </a:r>
            <a:r>
              <a:rPr sz="1100" dirty="0">
                <a:latin typeface="Arial"/>
                <a:cs typeface="Arial"/>
              </a:rPr>
              <a:t>abajo 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-10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distribución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determinado </a:t>
            </a:r>
            <a:r>
              <a:rPr sz="1100" dirty="0">
                <a:latin typeface="Arial"/>
                <a:cs typeface="Arial"/>
              </a:rPr>
              <a:t>por un mecanismo  </a:t>
            </a:r>
            <a:r>
              <a:rPr sz="1100" spc="-5" dirty="0">
                <a:latin typeface="Arial"/>
                <a:cs typeface="Arial"/>
              </a:rPr>
              <a:t>llamado </a:t>
            </a:r>
            <a:r>
              <a:rPr sz="1100" dirty="0">
                <a:latin typeface="Arial"/>
                <a:cs typeface="Arial"/>
              </a:rPr>
              <a:t>compensador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caída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tensión. Si </a:t>
            </a:r>
            <a:r>
              <a:rPr sz="1100" dirty="0">
                <a:latin typeface="Arial"/>
                <a:cs typeface="Arial"/>
              </a:rPr>
              <a:t>el sensor de </a:t>
            </a:r>
            <a:r>
              <a:rPr sz="1100" spc="-5" dirty="0">
                <a:latin typeface="Arial"/>
                <a:cs typeface="Arial"/>
              </a:rPr>
              <a:t>tensión detecta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desviación  </a:t>
            </a:r>
            <a:r>
              <a:rPr sz="1100" dirty="0">
                <a:latin typeface="Arial"/>
                <a:cs typeface="Arial"/>
              </a:rPr>
              <a:t>respecto a </a:t>
            </a:r>
            <a:r>
              <a:rPr sz="1100" spc="-5" dirty="0">
                <a:latin typeface="Arial"/>
                <a:cs typeface="Arial"/>
              </a:rPr>
              <a:t>la tensión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referencia </a:t>
            </a:r>
            <a:r>
              <a:rPr sz="1100" dirty="0">
                <a:latin typeface="Arial"/>
                <a:cs typeface="Arial"/>
              </a:rPr>
              <a:t>superior a un </a:t>
            </a:r>
            <a:r>
              <a:rPr sz="1100" spc="-5" dirty="0">
                <a:latin typeface="Arial"/>
                <a:cs typeface="Arial"/>
              </a:rPr>
              <a:t>determinado umbral (por ejemplo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1%),  </a:t>
            </a:r>
            <a:r>
              <a:rPr sz="1100" dirty="0">
                <a:latin typeface="Arial"/>
                <a:cs typeface="Arial"/>
              </a:rPr>
              <a:t>manda una </a:t>
            </a:r>
            <a:r>
              <a:rPr sz="1100" spc="-5" dirty="0">
                <a:latin typeface="Arial"/>
                <a:cs typeface="Arial"/>
              </a:rPr>
              <a:t>orden </a:t>
            </a:r>
            <a:r>
              <a:rPr sz="1100" dirty="0">
                <a:latin typeface="Arial"/>
                <a:cs typeface="Arial"/>
              </a:rPr>
              <a:t>al motor </a:t>
            </a:r>
            <a:r>
              <a:rPr sz="1100" spc="-5" dirty="0">
                <a:latin typeface="Arial"/>
                <a:cs typeface="Arial"/>
              </a:rPr>
              <a:t>para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éste modifique la toma del secundario. El retraso  </a:t>
            </a:r>
            <a:r>
              <a:rPr sz="1100" dirty="0">
                <a:latin typeface="Arial"/>
                <a:cs typeface="Arial"/>
              </a:rPr>
              <a:t>temporal </a:t>
            </a:r>
            <a:r>
              <a:rPr sz="1100" spc="-5" dirty="0">
                <a:latin typeface="Arial"/>
                <a:cs typeface="Arial"/>
              </a:rPr>
              <a:t>impide </a:t>
            </a:r>
            <a:r>
              <a:rPr sz="1100" dirty="0">
                <a:latin typeface="Arial"/>
                <a:cs typeface="Arial"/>
              </a:rPr>
              <a:t>que el </a:t>
            </a:r>
            <a:r>
              <a:rPr sz="1100" spc="-5" dirty="0">
                <a:latin typeface="Arial"/>
                <a:cs typeface="Arial"/>
              </a:rPr>
              <a:t>autotransformador responda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sobretensiones temporales </a:t>
            </a:r>
            <a:r>
              <a:rPr sz="1100" dirty="0">
                <a:latin typeface="Arial"/>
                <a:cs typeface="Arial"/>
              </a:rPr>
              <a:t>o a  </a:t>
            </a:r>
            <a:r>
              <a:rPr sz="1100" spc="-5" dirty="0">
                <a:latin typeface="Arial"/>
                <a:cs typeface="Arial"/>
              </a:rPr>
              <a:t>variaciones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rápidas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no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necesitan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correción.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Un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retraso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30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segundos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valor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típico.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8375141"/>
            <a:ext cx="5760085" cy="1289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9: </a:t>
            </a:r>
            <a:r>
              <a:rPr sz="1200" dirty="0">
                <a:latin typeface="Times New Roman"/>
                <a:cs typeface="Times New Roman"/>
              </a:rPr>
              <a:t>Control de </a:t>
            </a:r>
            <a:r>
              <a:rPr sz="1200" spc="-5" dirty="0">
                <a:latin typeface="Times New Roman"/>
                <a:cs typeface="Times New Roman"/>
              </a:rPr>
              <a:t>un autotransformador regulador. Figura extraída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[ </a:t>
            </a:r>
            <a:r>
              <a:rPr sz="1200" dirty="0">
                <a:solidFill>
                  <a:srgbClr val="427596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fig.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11.77]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La figura 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  <a:hlinkClick r:id="rId4"/>
              </a:rPr>
              <a:t>10 </a:t>
            </a:r>
            <a:r>
              <a:rPr sz="1100" spc="-5" dirty="0">
                <a:latin typeface="Arial"/>
                <a:cs typeface="Arial"/>
              </a:rPr>
              <a:t>muestra, </a:t>
            </a:r>
            <a:r>
              <a:rPr sz="1100" dirty="0">
                <a:latin typeface="Arial"/>
                <a:cs typeface="Arial"/>
              </a:rPr>
              <a:t>a modo de </a:t>
            </a:r>
            <a:r>
              <a:rPr sz="1100" spc="-5" dirty="0">
                <a:latin typeface="Arial"/>
                <a:cs typeface="Arial"/>
              </a:rPr>
              <a:t>ejemplo,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esquema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una  </a:t>
            </a:r>
            <a:r>
              <a:rPr sz="1100" spc="-5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distribución. Sin </a:t>
            </a:r>
            <a:r>
              <a:rPr sz="1100" dirty="0">
                <a:latin typeface="Arial"/>
                <a:cs typeface="Arial"/>
              </a:rPr>
              <a:t>elementos de </a:t>
            </a:r>
            <a:r>
              <a:rPr sz="1100" spc="-5" dirty="0">
                <a:latin typeface="Arial"/>
                <a:cs typeface="Arial"/>
              </a:rPr>
              <a:t>control, la curva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tensión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lo largo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-10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es  </a:t>
            </a:r>
            <a:r>
              <a:rPr sz="1100" spc="-5" dirty="0">
                <a:latin typeface="Arial"/>
                <a:cs typeface="Arial"/>
              </a:rPr>
              <a:t>la representada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-10" dirty="0">
                <a:latin typeface="Arial"/>
                <a:cs typeface="Arial"/>
              </a:rPr>
              <a:t>línea </a:t>
            </a:r>
            <a:r>
              <a:rPr sz="1100" spc="-5" dirty="0">
                <a:latin typeface="Arial"/>
                <a:cs typeface="Arial"/>
              </a:rPr>
              <a:t>discontinua </a:t>
            </a:r>
            <a:r>
              <a:rPr sz="1100" dirty="0">
                <a:latin typeface="Arial"/>
                <a:cs typeface="Arial"/>
              </a:rPr>
              <a:t>marcada como </a:t>
            </a:r>
            <a:r>
              <a:rPr sz="1100" spc="-5" dirty="0">
                <a:latin typeface="Arial"/>
                <a:cs typeface="Arial"/>
              </a:rPr>
              <a:t>``carga'', </a:t>
            </a:r>
            <a:r>
              <a:rPr sz="1100" dirty="0">
                <a:latin typeface="Arial"/>
                <a:cs typeface="Arial"/>
              </a:rPr>
              <a:t>de forma que un gran  número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cargas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quedan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alimentadas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excesivamente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baja.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conexión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32076" y="923543"/>
            <a:ext cx="3285744" cy="22006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72183" y="5632703"/>
            <a:ext cx="4639056" cy="257251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9007"/>
            <a:ext cx="575881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6400"/>
              </a:lnSpc>
              <a:spcBef>
                <a:spcPts val="100"/>
              </a:spcBef>
            </a:pPr>
            <a:r>
              <a:rPr sz="1100" spc="-5" dirty="0">
                <a:latin typeface="Arial"/>
                <a:cs typeface="Arial"/>
              </a:rPr>
              <a:t>transformador regulador R1 permite elevar la tensión </a:t>
            </a:r>
            <a:r>
              <a:rPr sz="1100" dirty="0">
                <a:latin typeface="Arial"/>
                <a:cs typeface="Arial"/>
              </a:rPr>
              <a:t>al </a:t>
            </a:r>
            <a:r>
              <a:rPr sz="1100" spc="-5" dirty="0">
                <a:latin typeface="Arial"/>
                <a:cs typeface="Arial"/>
              </a:rPr>
              <a:t>comienzo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línea, mejorando la  situación,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bien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varias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cargas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siguen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conectadas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tensiones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demasiado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bajas.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conexión  del </a:t>
            </a:r>
            <a:r>
              <a:rPr sz="1100" dirty="0">
                <a:latin typeface="Arial"/>
                <a:cs typeface="Arial"/>
              </a:rPr>
              <a:t>condensador C </a:t>
            </a:r>
            <a:r>
              <a:rPr sz="1100" spc="-5" dirty="0">
                <a:latin typeface="Arial"/>
                <a:cs typeface="Arial"/>
              </a:rPr>
              <a:t>disminuye la pendiente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caída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tensión, </a:t>
            </a:r>
            <a:r>
              <a:rPr sz="1100" dirty="0">
                <a:latin typeface="Arial"/>
                <a:cs typeface="Arial"/>
              </a:rPr>
              <a:t>pero </a:t>
            </a:r>
            <a:r>
              <a:rPr sz="1100" spc="-5" dirty="0">
                <a:latin typeface="Arial"/>
                <a:cs typeface="Arial"/>
              </a:rPr>
              <a:t>todavía </a:t>
            </a:r>
            <a:r>
              <a:rPr sz="1100" dirty="0">
                <a:latin typeface="Arial"/>
                <a:cs typeface="Arial"/>
              </a:rPr>
              <a:t>no </a:t>
            </a:r>
            <a:r>
              <a:rPr sz="1100" spc="-5" dirty="0">
                <a:latin typeface="Arial"/>
                <a:cs typeface="Arial"/>
              </a:rPr>
              <a:t>resuelve  </a:t>
            </a:r>
            <a:r>
              <a:rPr sz="1100" dirty="0">
                <a:latin typeface="Arial"/>
                <a:cs typeface="Arial"/>
              </a:rPr>
              <a:t>el problema para </a:t>
            </a:r>
            <a:r>
              <a:rPr sz="1100" spc="-5" dirty="0">
                <a:latin typeface="Arial"/>
                <a:cs typeface="Arial"/>
              </a:rPr>
              <a:t>las útimas cargas. Finalmente, la </a:t>
            </a:r>
            <a:r>
              <a:rPr sz="1100" dirty="0">
                <a:latin typeface="Arial"/>
                <a:cs typeface="Arial"/>
              </a:rPr>
              <a:t>acción </a:t>
            </a:r>
            <a:r>
              <a:rPr sz="1100" spc="-5" dirty="0">
                <a:latin typeface="Arial"/>
                <a:cs typeface="Arial"/>
              </a:rPr>
              <a:t>conjunta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transformadores  reguladores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R1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R2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junto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condensador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permite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que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todas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las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cargas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queden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dentro 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límites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admisibles.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132958"/>
            <a:ext cx="5776595" cy="347599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35890" marR="150495" algn="ctr">
              <a:lnSpc>
                <a:spcPts val="1380"/>
              </a:lnSpc>
              <a:spcBef>
                <a:spcPts val="195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10: </a:t>
            </a:r>
            <a:r>
              <a:rPr sz="1200" spc="-5" dirty="0">
                <a:latin typeface="Times New Roman"/>
                <a:cs typeface="Times New Roman"/>
              </a:rPr>
              <a:t>Ejemplo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regulación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tensión en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línea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distribución. Figura extraída  </a:t>
            </a:r>
            <a:r>
              <a:rPr sz="1200" dirty="0">
                <a:latin typeface="Times New Roman"/>
                <a:cs typeface="Times New Roman"/>
              </a:rPr>
              <a:t>de [ </a:t>
            </a:r>
            <a:r>
              <a:rPr sz="1200" dirty="0">
                <a:solidFill>
                  <a:srgbClr val="427596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sz="1200" dirty="0">
                <a:latin typeface="Times New Roman"/>
                <a:cs typeface="Times New Roman"/>
                <a:hlinkClick r:id="rId2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fig. </a:t>
            </a:r>
            <a:r>
              <a:rPr sz="1200" dirty="0">
                <a:latin typeface="Times New Roman"/>
                <a:cs typeface="Times New Roman"/>
              </a:rPr>
              <a:t>11.78]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5750560" algn="l"/>
              </a:tabLst>
            </a:pP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Sistemas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50" b="1" u="sng" spc="-254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excitación	</a:t>
            </a:r>
            <a:endParaRPr sz="1450">
              <a:latin typeface="Arial"/>
              <a:cs typeface="Arial"/>
            </a:endParaRPr>
          </a:p>
          <a:p>
            <a:pPr marL="12700" marR="22860" algn="just">
              <a:lnSpc>
                <a:spcPct val="136400"/>
              </a:lnSpc>
              <a:spcBef>
                <a:spcPts val="254"/>
              </a:spcBef>
            </a:pPr>
            <a:r>
              <a:rPr sz="1100" spc="-5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sistema de </a:t>
            </a:r>
            <a:r>
              <a:rPr sz="1100" spc="-5" dirty="0">
                <a:latin typeface="Arial"/>
                <a:cs typeface="Arial"/>
              </a:rPr>
              <a:t>excitación </a:t>
            </a:r>
            <a:r>
              <a:rPr sz="1100" dirty="0">
                <a:latin typeface="Arial"/>
                <a:cs typeface="Arial"/>
              </a:rPr>
              <a:t>de un </a:t>
            </a:r>
            <a:r>
              <a:rPr sz="1100" spc="-5" dirty="0">
                <a:latin typeface="Arial"/>
                <a:cs typeface="Arial"/>
              </a:rPr>
              <a:t>generador síncrono, </a:t>
            </a:r>
            <a:r>
              <a:rPr sz="1100" dirty="0">
                <a:latin typeface="Arial"/>
                <a:cs typeface="Arial"/>
              </a:rPr>
              <a:t>además de </a:t>
            </a:r>
            <a:r>
              <a:rPr sz="1100" spc="-5" dirty="0">
                <a:latin typeface="Arial"/>
                <a:cs typeface="Arial"/>
              </a:rPr>
              <a:t>proveer </a:t>
            </a:r>
            <a:r>
              <a:rPr sz="1100" dirty="0">
                <a:latin typeface="Arial"/>
                <a:cs typeface="Arial"/>
              </a:rPr>
              <a:t>de corriente</a:t>
            </a:r>
            <a:r>
              <a:rPr sz="1100" spc="-19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continua  </a:t>
            </a:r>
            <a:r>
              <a:rPr sz="1100" dirty="0">
                <a:latin typeface="Arial"/>
                <a:cs typeface="Arial"/>
              </a:rPr>
              <a:t>al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de campo, </a:t>
            </a:r>
            <a:r>
              <a:rPr sz="1100" spc="-5" dirty="0">
                <a:latin typeface="Arial"/>
                <a:cs typeface="Arial"/>
              </a:rPr>
              <a:t>contiene varias funciones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protección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repercuten  </a:t>
            </a:r>
            <a:r>
              <a:rPr sz="1100" dirty="0">
                <a:latin typeface="Arial"/>
                <a:cs typeface="Arial"/>
              </a:rPr>
              <a:t>sobre el </a:t>
            </a:r>
            <a:r>
              <a:rPr sz="1100" spc="-5" dirty="0">
                <a:latin typeface="Arial"/>
                <a:cs typeface="Arial"/>
              </a:rPr>
              <a:t>comportamiento dinámico del sistema eléctrico. Esta </a:t>
            </a:r>
            <a:r>
              <a:rPr sz="1100" dirty="0">
                <a:latin typeface="Arial"/>
                <a:cs typeface="Arial"/>
              </a:rPr>
              <a:t>sección </a:t>
            </a:r>
            <a:r>
              <a:rPr sz="1100" spc="-5" dirty="0">
                <a:latin typeface="Arial"/>
                <a:cs typeface="Arial"/>
              </a:rPr>
              <a:t>aborda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sistema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excitación </a:t>
            </a:r>
            <a:r>
              <a:rPr sz="1100" dirty="0">
                <a:latin typeface="Arial"/>
                <a:cs typeface="Arial"/>
              </a:rPr>
              <a:t>únicamente </a:t>
            </a:r>
            <a:r>
              <a:rPr sz="1100" spc="-5" dirty="0">
                <a:latin typeface="Arial"/>
                <a:cs typeface="Arial"/>
              </a:rPr>
              <a:t>desde </a:t>
            </a:r>
            <a:r>
              <a:rPr sz="1100" dirty="0">
                <a:latin typeface="Arial"/>
                <a:cs typeface="Arial"/>
              </a:rPr>
              <a:t>el punto de </a:t>
            </a:r>
            <a:r>
              <a:rPr sz="1100" spc="-5" dirty="0">
                <a:latin typeface="Arial"/>
                <a:cs typeface="Arial"/>
              </a:rPr>
              <a:t>vista del control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sistemas eléctricos. Desde esta  perspectiva, las principales </a:t>
            </a:r>
            <a:r>
              <a:rPr sz="1100" dirty="0">
                <a:latin typeface="Arial"/>
                <a:cs typeface="Arial"/>
              </a:rPr>
              <a:t>funciones de </a:t>
            </a:r>
            <a:r>
              <a:rPr sz="1100" spc="-5" dirty="0">
                <a:latin typeface="Arial"/>
                <a:cs typeface="Arial"/>
              </a:rPr>
              <a:t>control del sistema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excitación consisten  </a:t>
            </a:r>
            <a:r>
              <a:rPr sz="1100" dirty="0">
                <a:latin typeface="Arial"/>
                <a:cs typeface="Arial"/>
              </a:rPr>
              <a:t>básicamente en el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y de </a:t>
            </a:r>
            <a:r>
              <a:rPr sz="1100" spc="-5" dirty="0">
                <a:latin typeface="Arial"/>
                <a:cs typeface="Arial"/>
              </a:rPr>
              <a:t>potencia reactiva, </a:t>
            </a:r>
            <a:r>
              <a:rPr sz="1100" dirty="0">
                <a:latin typeface="Arial"/>
                <a:cs typeface="Arial"/>
              </a:rPr>
              <a:t>y en </a:t>
            </a:r>
            <a:r>
              <a:rPr sz="1100" spc="-5" dirty="0">
                <a:latin typeface="Arial"/>
                <a:cs typeface="Arial"/>
              </a:rPr>
              <a:t>la mejora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estabilidad  del sistema eléctrico. </a:t>
            </a:r>
            <a:r>
              <a:rPr sz="1100" dirty="0">
                <a:latin typeface="Arial"/>
                <a:cs typeface="Arial"/>
              </a:rPr>
              <a:t>También pueden </a:t>
            </a:r>
            <a:r>
              <a:rPr sz="1100" spc="-5" dirty="0">
                <a:latin typeface="Arial"/>
                <a:cs typeface="Arial"/>
              </a:rPr>
              <a:t>repercutir </a:t>
            </a:r>
            <a:r>
              <a:rPr sz="1100" dirty="0">
                <a:latin typeface="Arial"/>
                <a:cs typeface="Arial"/>
              </a:rPr>
              <a:t>sobre el </a:t>
            </a:r>
            <a:r>
              <a:rPr sz="1100" spc="-5" dirty="0">
                <a:latin typeface="Arial"/>
                <a:cs typeface="Arial"/>
              </a:rPr>
              <a:t>sistema diversas </a:t>
            </a:r>
            <a:r>
              <a:rPr sz="1100" dirty="0">
                <a:latin typeface="Arial"/>
                <a:cs typeface="Arial"/>
              </a:rPr>
              <a:t>funciones de  </a:t>
            </a:r>
            <a:r>
              <a:rPr sz="1100" spc="-5" dirty="0">
                <a:latin typeface="Arial"/>
                <a:cs typeface="Arial"/>
              </a:rPr>
              <a:t>protección,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aseguran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sobrepasen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los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límites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funcionamiento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máquina.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25400" algn="just">
              <a:lnSpc>
                <a:spcPct val="136500"/>
              </a:lnSpc>
              <a:spcBef>
                <a:spcPts val="5"/>
              </a:spcBef>
            </a:pP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figura 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11 </a:t>
            </a:r>
            <a:r>
              <a:rPr sz="1100" spc="-5" dirty="0">
                <a:latin typeface="Arial"/>
                <a:cs typeface="Arial"/>
              </a:rPr>
              <a:t>muestra los principales elementos del </a:t>
            </a:r>
            <a:r>
              <a:rPr sz="1100" dirty="0">
                <a:latin typeface="Arial"/>
                <a:cs typeface="Arial"/>
              </a:rPr>
              <a:t>sistema de </a:t>
            </a:r>
            <a:r>
              <a:rPr sz="1100" spc="-5" dirty="0">
                <a:latin typeface="Arial"/>
                <a:cs typeface="Arial"/>
              </a:rPr>
              <a:t>excitación </a:t>
            </a:r>
            <a:r>
              <a:rPr sz="1100" dirty="0">
                <a:latin typeface="Arial"/>
                <a:cs typeface="Arial"/>
              </a:rPr>
              <a:t>de un </a:t>
            </a:r>
            <a:r>
              <a:rPr sz="1100" spc="-5" dirty="0">
                <a:latin typeface="Arial"/>
                <a:cs typeface="Arial"/>
              </a:rPr>
              <a:t>generador  síncrono. </a:t>
            </a:r>
            <a:r>
              <a:rPr sz="1100" dirty="0">
                <a:latin typeface="Arial"/>
                <a:cs typeface="Arial"/>
              </a:rPr>
              <a:t>Los </a:t>
            </a:r>
            <a:r>
              <a:rPr sz="1100" spc="-5" dirty="0">
                <a:latin typeface="Arial"/>
                <a:cs typeface="Arial"/>
              </a:rPr>
              <a:t>siguientes apartados,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describen </a:t>
            </a:r>
            <a:r>
              <a:rPr sz="1100" dirty="0">
                <a:latin typeface="Arial"/>
                <a:cs typeface="Arial"/>
              </a:rPr>
              <a:t>brevemente cada </a:t>
            </a:r>
            <a:r>
              <a:rPr sz="1100" spc="-5" dirty="0">
                <a:latin typeface="Arial"/>
                <a:cs typeface="Arial"/>
              </a:rPr>
              <a:t>bloque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figura, </a:t>
            </a:r>
            <a:r>
              <a:rPr sz="1100" dirty="0">
                <a:latin typeface="Arial"/>
                <a:cs typeface="Arial"/>
              </a:rPr>
              <a:t>se  basan en </a:t>
            </a:r>
            <a:r>
              <a:rPr sz="1100" spc="-5" dirty="0">
                <a:latin typeface="Arial"/>
                <a:cs typeface="Arial"/>
              </a:rPr>
              <a:t>la explicación del libro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Kundur </a:t>
            </a:r>
            <a:r>
              <a:rPr sz="1100" dirty="0">
                <a:latin typeface="Arial"/>
                <a:cs typeface="Arial"/>
              </a:rPr>
              <a:t>[ </a:t>
            </a:r>
            <a:r>
              <a:rPr sz="1100" spc="-1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</a:t>
            </a:r>
            <a:r>
              <a:rPr sz="1100" spc="-10" dirty="0">
                <a:latin typeface="Arial"/>
                <a:cs typeface="Arial"/>
              </a:rPr>
              <a:t>, </a:t>
            </a:r>
            <a:r>
              <a:rPr sz="1100" spc="-5" dirty="0">
                <a:latin typeface="Arial"/>
                <a:cs typeface="Arial"/>
              </a:rPr>
              <a:t>sec.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8.5].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5483" y="2447543"/>
            <a:ext cx="5181600" cy="250545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922646"/>
            <a:ext cx="5756910" cy="4818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161540" marR="76200" indent="-2077720">
              <a:lnSpc>
                <a:spcPts val="1380"/>
              </a:lnSpc>
              <a:spcBef>
                <a:spcPts val="195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11: </a:t>
            </a:r>
            <a:r>
              <a:rPr sz="1200" spc="-5" dirty="0">
                <a:latin typeface="Times New Roman"/>
                <a:cs typeface="Times New Roman"/>
              </a:rPr>
              <a:t>Sistema </a:t>
            </a:r>
            <a:r>
              <a:rPr sz="1200" dirty="0">
                <a:latin typeface="Times New Roman"/>
                <a:cs typeface="Times New Roman"/>
              </a:rPr>
              <a:t>de control de </a:t>
            </a:r>
            <a:r>
              <a:rPr sz="1200" spc="-5" dirty="0">
                <a:latin typeface="Times New Roman"/>
                <a:cs typeface="Times New Roman"/>
              </a:rPr>
              <a:t>excitación </a:t>
            </a:r>
            <a:r>
              <a:rPr sz="1200" dirty="0">
                <a:latin typeface="Times New Roman"/>
                <a:cs typeface="Times New Roman"/>
              </a:rPr>
              <a:t>de un </a:t>
            </a:r>
            <a:r>
              <a:rPr sz="1200" spc="-5" dirty="0">
                <a:latin typeface="Times New Roman"/>
                <a:cs typeface="Times New Roman"/>
              </a:rPr>
              <a:t>generador síncrono. Figura </a:t>
            </a:r>
            <a:r>
              <a:rPr sz="1200" dirty="0">
                <a:latin typeface="Times New Roman"/>
                <a:cs typeface="Times New Roman"/>
              </a:rPr>
              <a:t>modificada a  </a:t>
            </a:r>
            <a:r>
              <a:rPr sz="1200" spc="-5" dirty="0">
                <a:latin typeface="Times New Roman"/>
                <a:cs typeface="Times New Roman"/>
              </a:rPr>
              <a:t>partir </a:t>
            </a:r>
            <a:r>
              <a:rPr sz="1200" dirty="0">
                <a:latin typeface="Times New Roman"/>
                <a:cs typeface="Times New Roman"/>
              </a:rPr>
              <a:t>de [ </a:t>
            </a:r>
            <a:r>
              <a:rPr sz="1200" dirty="0">
                <a:solidFill>
                  <a:srgbClr val="427596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sz="1200" dirty="0">
                <a:latin typeface="Times New Roman"/>
                <a:cs typeface="Times New Roman"/>
                <a:hlinkClick r:id="rId2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11.77]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Excitatriz.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469265" marR="6985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Proporciona </a:t>
            </a:r>
            <a:r>
              <a:rPr sz="1100" spc="-5" dirty="0">
                <a:latin typeface="Arial"/>
                <a:cs typeface="Arial"/>
              </a:rPr>
              <a:t>corriente continua </a:t>
            </a:r>
            <a:r>
              <a:rPr sz="1100" dirty="0">
                <a:latin typeface="Arial"/>
                <a:cs typeface="Arial"/>
              </a:rPr>
              <a:t>al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campo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máquina síncrona, </a:t>
            </a:r>
            <a:r>
              <a:rPr sz="1100" dirty="0">
                <a:latin typeface="Arial"/>
                <a:cs typeface="Arial"/>
              </a:rPr>
              <a:t>y  </a:t>
            </a:r>
            <a:r>
              <a:rPr sz="1100" spc="-5" dirty="0">
                <a:latin typeface="Arial"/>
                <a:cs typeface="Arial"/>
              </a:rPr>
              <a:t>constituye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etapa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potencia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sistema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control.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Regulador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15" dirty="0">
                <a:latin typeface="Arial"/>
                <a:cs typeface="Arial"/>
              </a:rPr>
              <a:t>AC.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469265" marR="5080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Procesa </a:t>
            </a:r>
            <a:r>
              <a:rPr sz="1100" spc="-5" dirty="0">
                <a:latin typeface="Arial"/>
                <a:cs typeface="Arial"/>
              </a:rPr>
              <a:t>las entradas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sensores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proporciona </a:t>
            </a:r>
            <a:r>
              <a:rPr sz="1100" dirty="0">
                <a:latin typeface="Arial"/>
                <a:cs typeface="Arial"/>
              </a:rPr>
              <a:t>una señal de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adecuada  para </a:t>
            </a:r>
            <a:r>
              <a:rPr sz="1100" spc="-5" dirty="0">
                <a:latin typeface="Arial"/>
                <a:cs typeface="Arial"/>
              </a:rPr>
              <a:t>la excitatriz. El </a:t>
            </a:r>
            <a:r>
              <a:rPr sz="1100" dirty="0">
                <a:latin typeface="Arial"/>
                <a:cs typeface="Arial"/>
              </a:rPr>
              <a:t>procesamiento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las señales </a:t>
            </a:r>
            <a:r>
              <a:rPr sz="1100" dirty="0">
                <a:latin typeface="Arial"/>
                <a:cs typeface="Arial"/>
              </a:rPr>
              <a:t>emplea </a:t>
            </a:r>
            <a:r>
              <a:rPr sz="1100" spc="-5" dirty="0">
                <a:latin typeface="Arial"/>
                <a:cs typeface="Arial"/>
              </a:rPr>
              <a:t>técnicas clásicas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regulación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estabilización.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Regulador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DC.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469265" marR="5080" algn="just">
              <a:lnSpc>
                <a:spcPct val="1365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Ajusta </a:t>
            </a:r>
            <a:r>
              <a:rPr sz="1100" spc="-5" dirty="0">
                <a:latin typeface="Arial"/>
                <a:cs typeface="Arial"/>
              </a:rPr>
              <a:t>la tensión del devanado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campo </a:t>
            </a:r>
            <a:r>
              <a:rPr sz="1100" dirty="0">
                <a:latin typeface="Arial"/>
                <a:cs typeface="Arial"/>
              </a:rPr>
              <a:t>a un </a:t>
            </a:r>
            <a:r>
              <a:rPr sz="1100" spc="-5" dirty="0">
                <a:latin typeface="Arial"/>
                <a:cs typeface="Arial"/>
              </a:rPr>
              <a:t>determinado valor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referencia, </a:t>
            </a:r>
            <a:r>
              <a:rPr sz="1100" dirty="0">
                <a:latin typeface="Arial"/>
                <a:cs typeface="Arial"/>
              </a:rPr>
              <a:t>y  </a:t>
            </a:r>
            <a:r>
              <a:rPr sz="1100" spc="-5" dirty="0">
                <a:latin typeface="Arial"/>
                <a:cs typeface="Arial"/>
              </a:rPr>
              <a:t>permite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control manual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excitación. Se </a:t>
            </a:r>
            <a:r>
              <a:rPr sz="1100" dirty="0">
                <a:latin typeface="Arial"/>
                <a:cs typeface="Arial"/>
              </a:rPr>
              <a:t>usa </a:t>
            </a:r>
            <a:r>
              <a:rPr sz="1100" spc="-5" dirty="0">
                <a:latin typeface="Arial"/>
                <a:cs typeface="Arial"/>
              </a:rPr>
              <a:t>para controlar la excitación </a:t>
            </a:r>
            <a:r>
              <a:rPr sz="1100" dirty="0">
                <a:latin typeface="Arial"/>
                <a:cs typeface="Arial"/>
              </a:rPr>
              <a:t>en  </a:t>
            </a:r>
            <a:r>
              <a:rPr sz="1100" spc="-5" dirty="0">
                <a:latin typeface="Arial"/>
                <a:cs typeface="Arial"/>
              </a:rPr>
              <a:t>situaciones especiales como ensayos, </a:t>
            </a:r>
            <a:r>
              <a:rPr sz="1100" dirty="0">
                <a:latin typeface="Arial"/>
                <a:cs typeface="Arial"/>
              </a:rPr>
              <a:t>fallos del control </a:t>
            </a:r>
            <a:r>
              <a:rPr sz="1100" spc="-5" dirty="0">
                <a:latin typeface="Arial"/>
                <a:cs typeface="Arial"/>
              </a:rPr>
              <a:t>automático,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etc.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Sensor </a:t>
            </a:r>
            <a:r>
              <a:rPr sz="1100" b="1" dirty="0">
                <a:latin typeface="Arial"/>
                <a:cs typeface="Arial"/>
              </a:rPr>
              <a:t>de </a:t>
            </a:r>
            <a:r>
              <a:rPr sz="1100" b="1" spc="-5" dirty="0">
                <a:latin typeface="Arial"/>
                <a:cs typeface="Arial"/>
              </a:rPr>
              <a:t>tensión del devanado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campo.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469265" marR="6985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Este sensor </a:t>
            </a:r>
            <a:r>
              <a:rPr sz="1100" spc="-5" dirty="0">
                <a:latin typeface="Arial"/>
                <a:cs typeface="Arial"/>
              </a:rPr>
              <a:t>permite cerrar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bucle del control </a:t>
            </a:r>
            <a:r>
              <a:rPr sz="1100" dirty="0">
                <a:latin typeface="Arial"/>
                <a:cs typeface="Arial"/>
              </a:rPr>
              <a:t>manual de </a:t>
            </a:r>
            <a:r>
              <a:rPr sz="1100" spc="-5" dirty="0">
                <a:latin typeface="Arial"/>
                <a:cs typeface="Arial"/>
              </a:rPr>
              <a:t>tensión del devanado </a:t>
            </a:r>
            <a:r>
              <a:rPr sz="1100" dirty="0">
                <a:latin typeface="Arial"/>
                <a:cs typeface="Arial"/>
              </a:rPr>
              <a:t>de  campo.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839" y="923543"/>
            <a:ext cx="5571744" cy="38298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958087"/>
            <a:ext cx="5758815" cy="842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Limitador por excitación</a:t>
            </a:r>
            <a:r>
              <a:rPr sz="1100" b="1" spc="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máxima.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469265" marR="7620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Esta </a:t>
            </a:r>
            <a:r>
              <a:rPr sz="1100" spc="-5" dirty="0">
                <a:latin typeface="Arial"/>
                <a:cs typeface="Arial"/>
              </a:rPr>
              <a:t>protección evita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sobrecalentamiento del devanado </a:t>
            </a:r>
            <a:r>
              <a:rPr sz="1100" dirty="0">
                <a:latin typeface="Arial"/>
                <a:cs typeface="Arial"/>
              </a:rPr>
              <a:t>de campo </a:t>
            </a:r>
            <a:r>
              <a:rPr sz="1100" spc="-5" dirty="0">
                <a:latin typeface="Arial"/>
                <a:cs typeface="Arial"/>
              </a:rPr>
              <a:t>debido </a:t>
            </a:r>
            <a:r>
              <a:rPr sz="1100" dirty="0">
                <a:latin typeface="Arial"/>
                <a:cs typeface="Arial"/>
              </a:rPr>
              <a:t>por  </a:t>
            </a:r>
            <a:r>
              <a:rPr sz="1100" spc="-5" dirty="0">
                <a:latin typeface="Arial"/>
                <a:cs typeface="Arial"/>
              </a:rPr>
              <a:t>sobrecorriente. Tipicamente, </a:t>
            </a:r>
            <a:r>
              <a:rPr sz="1100" dirty="0">
                <a:latin typeface="Arial"/>
                <a:cs typeface="Arial"/>
              </a:rPr>
              <a:t>esta </a:t>
            </a:r>
            <a:r>
              <a:rPr sz="1100" spc="-5" dirty="0">
                <a:latin typeface="Arial"/>
                <a:cs typeface="Arial"/>
              </a:rPr>
              <a:t>protección registra la corriente por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de  campo.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Limitador por excitación</a:t>
            </a:r>
            <a:r>
              <a:rPr sz="1100" b="1" spc="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mínima.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469265" marR="5080" algn="just">
              <a:lnSpc>
                <a:spcPct val="1364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Este </a:t>
            </a:r>
            <a:r>
              <a:rPr sz="1100" spc="-5" dirty="0">
                <a:latin typeface="Arial"/>
                <a:cs typeface="Arial"/>
              </a:rPr>
              <a:t>limitador evita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excitación descienda por debajo </a:t>
            </a:r>
            <a:r>
              <a:rPr sz="1100" dirty="0">
                <a:latin typeface="Arial"/>
                <a:cs typeface="Arial"/>
              </a:rPr>
              <a:t>de un </a:t>
            </a:r>
            <a:r>
              <a:rPr sz="1100" spc="-5" dirty="0">
                <a:latin typeface="Arial"/>
                <a:cs typeface="Arial"/>
              </a:rPr>
              <a:t>nivel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1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perjudique  la estabilidad del generador, </a:t>
            </a:r>
            <a:r>
              <a:rPr sz="1100" dirty="0">
                <a:latin typeface="Arial"/>
                <a:cs typeface="Arial"/>
              </a:rPr>
              <a:t>o que </a:t>
            </a:r>
            <a:r>
              <a:rPr sz="1100" spc="-5" dirty="0">
                <a:latin typeface="Arial"/>
                <a:cs typeface="Arial"/>
              </a:rPr>
              <a:t>provoque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calentamiento del borde </a:t>
            </a:r>
            <a:r>
              <a:rPr sz="1100" spc="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 </a:t>
            </a:r>
            <a:r>
              <a:rPr sz="1100" dirty="0">
                <a:latin typeface="Arial"/>
                <a:cs typeface="Arial"/>
              </a:rPr>
              <a:t>estructura </a:t>
            </a:r>
            <a:r>
              <a:rPr sz="1100" spc="-5" dirty="0">
                <a:latin typeface="Arial"/>
                <a:cs typeface="Arial"/>
              </a:rPr>
              <a:t>del devanado inducido.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entrada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toma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tensión y </a:t>
            </a:r>
            <a:r>
              <a:rPr sz="1100" spc="-5" dirty="0">
                <a:latin typeface="Arial"/>
                <a:cs typeface="Arial"/>
              </a:rPr>
              <a:t>corriente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los  terminales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generador.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Limitador </a:t>
            </a:r>
            <a:r>
              <a:rPr sz="1100" b="1" dirty="0">
                <a:latin typeface="Arial"/>
                <a:cs typeface="Arial"/>
              </a:rPr>
              <a:t>y protección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V/Hz.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469265" marR="5080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El objetivo </a:t>
            </a:r>
            <a:r>
              <a:rPr sz="1100" dirty="0">
                <a:latin typeface="Arial"/>
                <a:cs typeface="Arial"/>
              </a:rPr>
              <a:t>de esta </a:t>
            </a:r>
            <a:r>
              <a:rPr sz="1100" spc="-5" dirty="0">
                <a:latin typeface="Arial"/>
                <a:cs typeface="Arial"/>
              </a:rPr>
              <a:t>protección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proteger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instalación contra </a:t>
            </a:r>
            <a:r>
              <a:rPr sz="1100" dirty="0">
                <a:latin typeface="Arial"/>
                <a:cs typeface="Arial"/>
              </a:rPr>
              <a:t>un flujo </a:t>
            </a:r>
            <a:r>
              <a:rPr sz="1100" spc="-5" dirty="0">
                <a:latin typeface="Arial"/>
                <a:cs typeface="Arial"/>
              </a:rPr>
              <a:t>magnético  elevado,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podría </a:t>
            </a:r>
            <a:r>
              <a:rPr sz="1100" dirty="0">
                <a:latin typeface="Arial"/>
                <a:cs typeface="Arial"/>
              </a:rPr>
              <a:t>provocar el </a:t>
            </a:r>
            <a:r>
              <a:rPr sz="1100" spc="-5" dirty="0">
                <a:latin typeface="Arial"/>
                <a:cs typeface="Arial"/>
              </a:rPr>
              <a:t>calentamiento del circuito magnético </a:t>
            </a:r>
            <a:r>
              <a:rPr sz="1100" dirty="0">
                <a:latin typeface="Arial"/>
                <a:cs typeface="Arial"/>
              </a:rPr>
              <a:t>del generador o  </a:t>
            </a:r>
            <a:r>
              <a:rPr sz="1100" spc="-5" dirty="0">
                <a:latin typeface="Arial"/>
                <a:cs typeface="Arial"/>
              </a:rPr>
              <a:t>del transformador.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relación entre tensión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frecuencia, </a:t>
            </a:r>
            <a:r>
              <a:rPr sz="1100" dirty="0">
                <a:latin typeface="Arial"/>
                <a:cs typeface="Arial"/>
              </a:rPr>
              <a:t>designada </a:t>
            </a:r>
            <a:r>
              <a:rPr sz="1100" spc="-5" dirty="0">
                <a:latin typeface="Arial"/>
                <a:cs typeface="Arial"/>
              </a:rPr>
              <a:t>como V/Hz, </a:t>
            </a:r>
            <a:r>
              <a:rPr sz="1100" dirty="0">
                <a:latin typeface="Arial"/>
                <a:cs typeface="Arial"/>
              </a:rPr>
              <a:t>es  proporcional al flujo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magnético.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Cortocircuito </a:t>
            </a:r>
            <a:r>
              <a:rPr sz="1100" b="1" dirty="0">
                <a:latin typeface="Arial"/>
                <a:cs typeface="Arial"/>
              </a:rPr>
              <a:t>del </a:t>
            </a:r>
            <a:r>
              <a:rPr sz="1100" b="1" spc="-5" dirty="0">
                <a:latin typeface="Arial"/>
                <a:cs typeface="Arial"/>
              </a:rPr>
              <a:t>devanado </a:t>
            </a:r>
            <a:r>
              <a:rPr sz="1100" b="1" dirty="0">
                <a:latin typeface="Arial"/>
                <a:cs typeface="Arial"/>
              </a:rPr>
              <a:t>de </a:t>
            </a:r>
            <a:r>
              <a:rPr sz="1100" b="1" spc="-5" dirty="0">
                <a:latin typeface="Arial"/>
                <a:cs typeface="Arial"/>
              </a:rPr>
              <a:t>campo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(crowbar).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469265" marR="5715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Esta </a:t>
            </a:r>
            <a:r>
              <a:rPr sz="1100" spc="-5" dirty="0">
                <a:latin typeface="Arial"/>
                <a:cs typeface="Arial"/>
              </a:rPr>
              <a:t>protección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instala </a:t>
            </a:r>
            <a:r>
              <a:rPr sz="1100" dirty="0">
                <a:latin typeface="Arial"/>
                <a:cs typeface="Arial"/>
              </a:rPr>
              <a:t>en algunos generadores para </a:t>
            </a:r>
            <a:r>
              <a:rPr sz="1100" spc="-5" dirty="0">
                <a:latin typeface="Arial"/>
                <a:cs typeface="Arial"/>
              </a:rPr>
              <a:t>evitar, bien una corriente  negativa </a:t>
            </a:r>
            <a:r>
              <a:rPr sz="1100" dirty="0">
                <a:latin typeface="Arial"/>
                <a:cs typeface="Arial"/>
              </a:rPr>
              <a:t>en el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campo, bien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tensión excesiva </a:t>
            </a:r>
            <a:r>
              <a:rPr sz="1100" dirty="0">
                <a:latin typeface="Arial"/>
                <a:cs typeface="Arial"/>
              </a:rPr>
              <a:t>en el </a:t>
            </a:r>
            <a:r>
              <a:rPr sz="1100" spc="-5" dirty="0">
                <a:latin typeface="Arial"/>
                <a:cs typeface="Arial"/>
              </a:rPr>
              <a:t>mismo, </a:t>
            </a:r>
            <a:r>
              <a:rPr sz="1100" dirty="0">
                <a:latin typeface="Arial"/>
                <a:cs typeface="Arial"/>
              </a:rPr>
              <a:t>en  algunas </a:t>
            </a:r>
            <a:r>
              <a:rPr sz="1100" spc="-5" dirty="0">
                <a:latin typeface="Arial"/>
                <a:cs typeface="Arial"/>
              </a:rPr>
              <a:t>circustancias especiales. El incidente típico </a:t>
            </a:r>
            <a:r>
              <a:rPr sz="1100" dirty="0">
                <a:latin typeface="Arial"/>
                <a:cs typeface="Arial"/>
              </a:rPr>
              <a:t>que puede producir </a:t>
            </a:r>
            <a:r>
              <a:rPr sz="1100" spc="-5" dirty="0">
                <a:latin typeface="Arial"/>
                <a:cs typeface="Arial"/>
              </a:rPr>
              <a:t>este tipo </a:t>
            </a:r>
            <a:r>
              <a:rPr sz="1100" dirty="0">
                <a:latin typeface="Arial"/>
                <a:cs typeface="Arial"/>
              </a:rPr>
              <a:t>de  problemas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cortocircuito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red.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En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caso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de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existir,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protección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proporciona  un paso </a:t>
            </a:r>
            <a:r>
              <a:rPr sz="1100" spc="-5" dirty="0">
                <a:latin typeface="Arial"/>
                <a:cs typeface="Arial"/>
              </a:rPr>
              <a:t>alternativo para la corriente, actuando como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cortocircuito</a:t>
            </a:r>
            <a:r>
              <a:rPr sz="1100" spc="-2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 devanado </a:t>
            </a:r>
            <a:r>
              <a:rPr sz="1100" dirty="0">
                <a:latin typeface="Arial"/>
                <a:cs typeface="Arial"/>
              </a:rPr>
              <a:t>de  campo. </a:t>
            </a:r>
            <a:r>
              <a:rPr sz="1100" spc="-5" dirty="0">
                <a:latin typeface="Arial"/>
                <a:cs typeface="Arial"/>
              </a:rPr>
              <a:t>Este camino puede abrirse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un </a:t>
            </a:r>
            <a:r>
              <a:rPr sz="1100" spc="-5" dirty="0">
                <a:latin typeface="Arial"/>
                <a:cs typeface="Arial"/>
              </a:rPr>
              <a:t>tiristor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permita </a:t>
            </a:r>
            <a:r>
              <a:rPr sz="1100" dirty="0">
                <a:latin typeface="Arial"/>
                <a:cs typeface="Arial"/>
              </a:rPr>
              <a:t>el paso de  corriente 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una resistencia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descarga,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también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una  </a:t>
            </a:r>
            <a:r>
              <a:rPr sz="1100" spc="-5" dirty="0">
                <a:latin typeface="Arial"/>
                <a:cs typeface="Arial"/>
              </a:rPr>
              <a:t>resistencia </a:t>
            </a:r>
            <a:r>
              <a:rPr sz="1100" dirty="0">
                <a:latin typeface="Arial"/>
                <a:cs typeface="Arial"/>
              </a:rPr>
              <a:t>no </a:t>
            </a:r>
            <a:r>
              <a:rPr sz="1100" spc="-5" dirty="0">
                <a:latin typeface="Arial"/>
                <a:cs typeface="Arial"/>
              </a:rPr>
              <a:t>lineal 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-5" dirty="0">
                <a:latin typeface="Arial"/>
                <a:cs typeface="Arial"/>
              </a:rPr>
              <a:t> varistor.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Sensor </a:t>
            </a:r>
            <a:r>
              <a:rPr sz="1100" b="1" dirty="0">
                <a:latin typeface="Arial"/>
                <a:cs typeface="Arial"/>
              </a:rPr>
              <a:t>de tensión y compensador de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carga.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469265" marR="5080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Mide la 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los terminales del generador, la rectifica, la filtra, </a:t>
            </a:r>
            <a:r>
              <a:rPr sz="1100" dirty="0">
                <a:latin typeface="Arial"/>
                <a:cs typeface="Arial"/>
              </a:rPr>
              <a:t>y una </a:t>
            </a:r>
            <a:r>
              <a:rPr sz="1100" spc="-5" dirty="0">
                <a:latin typeface="Arial"/>
                <a:cs typeface="Arial"/>
              </a:rPr>
              <a:t>vez  convertida </a:t>
            </a:r>
            <a:r>
              <a:rPr sz="1100" dirty="0">
                <a:latin typeface="Arial"/>
                <a:cs typeface="Arial"/>
              </a:rPr>
              <a:t>en una señal de </a:t>
            </a:r>
            <a:r>
              <a:rPr sz="1100" spc="-5" dirty="0">
                <a:latin typeface="Arial"/>
                <a:cs typeface="Arial"/>
              </a:rPr>
              <a:t>corriente continua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compara </a:t>
            </a:r>
            <a:r>
              <a:rPr sz="1100" dirty="0">
                <a:latin typeface="Arial"/>
                <a:cs typeface="Arial"/>
              </a:rPr>
              <a:t>con una </a:t>
            </a:r>
            <a:r>
              <a:rPr sz="1100" spc="-5" dirty="0">
                <a:latin typeface="Arial"/>
                <a:cs typeface="Arial"/>
              </a:rPr>
              <a:t>referencia </a:t>
            </a:r>
            <a:r>
              <a:rPr sz="1100" dirty="0">
                <a:latin typeface="Arial"/>
                <a:cs typeface="Arial"/>
              </a:rPr>
              <a:t>que  </a:t>
            </a:r>
            <a:r>
              <a:rPr sz="1100" spc="-5" dirty="0">
                <a:latin typeface="Arial"/>
                <a:cs typeface="Arial"/>
              </a:rPr>
              <a:t>representa la tensión deseada. Además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compensar la caída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en el  </a:t>
            </a:r>
            <a:r>
              <a:rPr sz="1100" spc="-5" dirty="0">
                <a:latin typeface="Arial"/>
                <a:cs typeface="Arial"/>
              </a:rPr>
              <a:t>circuito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salida, </a:t>
            </a:r>
            <a:r>
              <a:rPr sz="1100" dirty="0">
                <a:latin typeface="Arial"/>
                <a:cs typeface="Arial"/>
              </a:rPr>
              <a:t>con el fin de </a:t>
            </a:r>
            <a:r>
              <a:rPr sz="1100" spc="-5" dirty="0">
                <a:latin typeface="Arial"/>
                <a:cs typeface="Arial"/>
              </a:rPr>
              <a:t>controlar la tensión </a:t>
            </a:r>
            <a:r>
              <a:rPr sz="1100" dirty="0">
                <a:latin typeface="Arial"/>
                <a:cs typeface="Arial"/>
              </a:rPr>
              <a:t>en un punto </a:t>
            </a:r>
            <a:r>
              <a:rPr sz="1100" spc="-5" dirty="0">
                <a:latin typeface="Arial"/>
                <a:cs typeface="Arial"/>
              </a:rPr>
              <a:t>distinto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las bornas  del generador. En </a:t>
            </a:r>
            <a:r>
              <a:rPr sz="1100" dirty="0">
                <a:latin typeface="Arial"/>
                <a:cs typeface="Arial"/>
              </a:rPr>
              <a:t>caso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existir,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mecanismo del compensador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carga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similar  </a:t>
            </a:r>
            <a:r>
              <a:rPr sz="1100" dirty="0">
                <a:latin typeface="Arial"/>
                <a:cs typeface="Arial"/>
              </a:rPr>
              <a:t>al </a:t>
            </a:r>
            <a:r>
              <a:rPr sz="1100" spc="-5" dirty="0">
                <a:latin typeface="Arial"/>
                <a:cs typeface="Arial"/>
              </a:rPr>
              <a:t>del </a:t>
            </a:r>
            <a:r>
              <a:rPr sz="1100" dirty="0">
                <a:latin typeface="Arial"/>
                <a:cs typeface="Arial"/>
              </a:rPr>
              <a:t>compensador de carga de un </a:t>
            </a:r>
            <a:r>
              <a:rPr sz="1100" spc="-5" dirty="0">
                <a:latin typeface="Arial"/>
                <a:cs typeface="Arial"/>
              </a:rPr>
              <a:t>autotransformador regulador, </a:t>
            </a:r>
            <a:r>
              <a:rPr sz="1100" dirty="0">
                <a:latin typeface="Arial"/>
                <a:cs typeface="Arial"/>
              </a:rPr>
              <a:t>al que se </a:t>
            </a:r>
            <a:r>
              <a:rPr sz="1100" spc="-5" dirty="0">
                <a:latin typeface="Arial"/>
                <a:cs typeface="Arial"/>
              </a:rPr>
              <a:t>hizo  referencia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sección</a:t>
            </a:r>
            <a:r>
              <a:rPr sz="1100" spc="295" dirty="0"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6</a:t>
            </a:r>
            <a:r>
              <a:rPr sz="1100" spc="-5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9007"/>
            <a:ext cx="5776595" cy="790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20955" algn="just">
              <a:lnSpc>
                <a:spcPct val="136400"/>
              </a:lnSpc>
              <a:spcBef>
                <a:spcPts val="100"/>
              </a:spcBef>
            </a:pPr>
            <a:r>
              <a:rPr sz="1100" spc="-5" dirty="0">
                <a:latin typeface="Arial"/>
                <a:cs typeface="Arial"/>
              </a:rPr>
              <a:t>En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ocasiones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conveniente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controlar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punto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ficticio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situado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dentro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  generador. Esto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interesante </a:t>
            </a:r>
            <a:r>
              <a:rPr sz="1100" dirty="0">
                <a:latin typeface="Arial"/>
                <a:cs typeface="Arial"/>
              </a:rPr>
              <a:t>en el caso de dos generadores en </a:t>
            </a:r>
            <a:r>
              <a:rPr sz="1100" spc="-5" dirty="0">
                <a:latin typeface="Arial"/>
                <a:cs typeface="Arial"/>
              </a:rPr>
              <a:t>paralelo </a:t>
            </a:r>
            <a:r>
              <a:rPr sz="1100" dirty="0">
                <a:latin typeface="Arial"/>
                <a:cs typeface="Arial"/>
              </a:rPr>
              <a:t>que  comparten un mismo</a:t>
            </a:r>
            <a:r>
              <a:rPr sz="1100" spc="-229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transformador. Si los dos </a:t>
            </a:r>
            <a:r>
              <a:rPr sz="1100" dirty="0">
                <a:latin typeface="Arial"/>
                <a:cs typeface="Arial"/>
              </a:rPr>
              <a:t>generadores </a:t>
            </a:r>
            <a:r>
              <a:rPr sz="1100" spc="-5" dirty="0">
                <a:latin typeface="Arial"/>
                <a:cs typeface="Arial"/>
              </a:rPr>
              <a:t>controlasen la tensión </a:t>
            </a:r>
            <a:r>
              <a:rPr sz="1100" spc="-10" dirty="0">
                <a:latin typeface="Arial"/>
                <a:cs typeface="Arial"/>
              </a:rPr>
              <a:t>en  </a:t>
            </a:r>
            <a:r>
              <a:rPr sz="1100" dirty="0">
                <a:latin typeface="Arial"/>
                <a:cs typeface="Arial"/>
              </a:rPr>
              <a:t>su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nudo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conexión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generador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aportaría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toda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potencia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mientras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otro  absorbería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máximo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reactiva, </a:t>
            </a:r>
            <a:r>
              <a:rPr sz="1100" dirty="0">
                <a:latin typeface="Arial"/>
                <a:cs typeface="Arial"/>
              </a:rPr>
              <a:t>dando </a:t>
            </a:r>
            <a:r>
              <a:rPr sz="1100" spc="-5" dirty="0">
                <a:latin typeface="Arial"/>
                <a:cs typeface="Arial"/>
              </a:rPr>
              <a:t>como resultado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control inestable. El  </a:t>
            </a:r>
            <a:r>
              <a:rPr sz="1100" dirty="0">
                <a:latin typeface="Arial"/>
                <a:cs typeface="Arial"/>
              </a:rPr>
              <a:t>control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punto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ficticio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interior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cada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generador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permite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repartir  la </a:t>
            </a:r>
            <a:r>
              <a:rPr sz="1100" dirty="0">
                <a:latin typeface="Arial"/>
                <a:cs typeface="Arial"/>
              </a:rPr>
              <a:t>carga de </a:t>
            </a:r>
            <a:r>
              <a:rPr sz="1100" spc="-5" dirty="0">
                <a:latin typeface="Arial"/>
                <a:cs typeface="Arial"/>
              </a:rPr>
              <a:t>potencia reactiva </a:t>
            </a:r>
            <a:r>
              <a:rPr sz="1100" dirty="0">
                <a:latin typeface="Arial"/>
                <a:cs typeface="Arial"/>
              </a:rPr>
              <a:t>entre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ambos.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469265" marR="21590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En otras ocasiones, </a:t>
            </a:r>
            <a:r>
              <a:rPr sz="1100" spc="-1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conveniente controlar la </a:t>
            </a:r>
            <a:r>
              <a:rPr sz="1100" dirty="0">
                <a:latin typeface="Arial"/>
                <a:cs typeface="Arial"/>
              </a:rPr>
              <a:t>tensión en un </a:t>
            </a:r>
            <a:r>
              <a:rPr sz="1100" spc="-5" dirty="0">
                <a:latin typeface="Arial"/>
                <a:cs typeface="Arial"/>
              </a:rPr>
              <a:t>punto ficticio  situado aguas abajo respecto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las bornas del generador.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ser interesante, </a:t>
            </a:r>
            <a:r>
              <a:rPr sz="1100" dirty="0">
                <a:latin typeface="Arial"/>
                <a:cs typeface="Arial"/>
              </a:rPr>
              <a:t>por  ejemplo, cuando dos generadores </a:t>
            </a:r>
            <a:r>
              <a:rPr sz="1100" spc="-5" dirty="0">
                <a:latin typeface="Arial"/>
                <a:cs typeface="Arial"/>
              </a:rPr>
              <a:t>operan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paralelo, </a:t>
            </a:r>
            <a:r>
              <a:rPr sz="1100" dirty="0">
                <a:latin typeface="Arial"/>
                <a:cs typeface="Arial"/>
              </a:rPr>
              <a:t>cada uno con su </a:t>
            </a:r>
            <a:r>
              <a:rPr sz="1100" spc="-5" dirty="0">
                <a:latin typeface="Arial"/>
                <a:cs typeface="Arial"/>
              </a:rPr>
              <a:t>propio  transformador elevador. De </a:t>
            </a:r>
            <a:r>
              <a:rPr sz="1100" dirty="0">
                <a:latin typeface="Arial"/>
                <a:cs typeface="Arial"/>
              </a:rPr>
              <a:t>esta </a:t>
            </a:r>
            <a:r>
              <a:rPr sz="1100" spc="-5" dirty="0">
                <a:latin typeface="Arial"/>
                <a:cs typeface="Arial"/>
              </a:rPr>
              <a:t>forma,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posible </a:t>
            </a:r>
            <a:r>
              <a:rPr sz="1100" dirty="0">
                <a:latin typeface="Arial"/>
                <a:cs typeface="Arial"/>
              </a:rPr>
              <a:t>controlar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tensión en un </a:t>
            </a:r>
            <a:r>
              <a:rPr sz="1100" spc="-5" dirty="0">
                <a:latin typeface="Arial"/>
                <a:cs typeface="Arial"/>
              </a:rPr>
              <a:t>punto  </a:t>
            </a:r>
            <a:r>
              <a:rPr sz="1100" dirty="0">
                <a:latin typeface="Arial"/>
                <a:cs typeface="Arial"/>
              </a:rPr>
              <a:t>cercano al punto de </a:t>
            </a:r>
            <a:r>
              <a:rPr sz="1100" spc="-5" dirty="0">
                <a:latin typeface="Arial"/>
                <a:cs typeface="Arial"/>
              </a:rPr>
              <a:t>conexión </a:t>
            </a:r>
            <a:r>
              <a:rPr sz="1100" dirty="0">
                <a:latin typeface="Arial"/>
                <a:cs typeface="Arial"/>
              </a:rPr>
              <a:t>común 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de </a:t>
            </a:r>
            <a:r>
              <a:rPr sz="1100" spc="-5" dirty="0">
                <a:latin typeface="Arial"/>
                <a:cs typeface="Arial"/>
              </a:rPr>
              <a:t>transporte, por ejemplo  </a:t>
            </a:r>
            <a:r>
              <a:rPr sz="1100" dirty="0">
                <a:latin typeface="Arial"/>
                <a:cs typeface="Arial"/>
              </a:rPr>
              <a:t>compensando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entre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50%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80%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impedancia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transformador.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No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debe  </a:t>
            </a:r>
            <a:r>
              <a:rPr sz="1100" spc="-5" dirty="0">
                <a:latin typeface="Arial"/>
                <a:cs typeface="Arial"/>
              </a:rPr>
              <a:t>compensar </a:t>
            </a:r>
            <a:r>
              <a:rPr sz="1100" dirty="0">
                <a:latin typeface="Arial"/>
                <a:cs typeface="Arial"/>
              </a:rPr>
              <a:t>el 100% de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impedancia, puesto que </a:t>
            </a:r>
            <a:r>
              <a:rPr sz="1100" dirty="0">
                <a:latin typeface="Arial"/>
                <a:cs typeface="Arial"/>
              </a:rPr>
              <a:t>en tal caso el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se  </a:t>
            </a:r>
            <a:r>
              <a:rPr sz="1100" spc="-5" dirty="0">
                <a:latin typeface="Arial"/>
                <a:cs typeface="Arial"/>
              </a:rPr>
              <a:t>volvería </a:t>
            </a:r>
            <a:r>
              <a:rPr sz="1100" dirty="0">
                <a:latin typeface="Arial"/>
                <a:cs typeface="Arial"/>
              </a:rPr>
              <a:t>inestable.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52069" algn="just">
              <a:lnSpc>
                <a:spcPct val="100000"/>
              </a:lnSpc>
            </a:pPr>
            <a:r>
              <a:rPr sz="1100" b="1" spc="-5" dirty="0">
                <a:latin typeface="Arial"/>
                <a:cs typeface="Arial"/>
              </a:rPr>
              <a:t>Estabilizador </a:t>
            </a:r>
            <a:r>
              <a:rPr sz="1100" b="1" dirty="0">
                <a:latin typeface="Arial"/>
                <a:cs typeface="Arial"/>
              </a:rPr>
              <a:t>de </a:t>
            </a:r>
            <a:r>
              <a:rPr sz="1100" b="1" spc="-5" dirty="0">
                <a:latin typeface="Arial"/>
                <a:cs typeface="Arial"/>
              </a:rPr>
              <a:t>potencia </a:t>
            </a:r>
            <a:r>
              <a:rPr sz="1100" b="1" dirty="0">
                <a:latin typeface="Arial"/>
                <a:cs typeface="Arial"/>
              </a:rPr>
              <a:t>(Power </a:t>
            </a:r>
            <a:r>
              <a:rPr sz="1100" b="1" spc="-5" dirty="0">
                <a:latin typeface="Arial"/>
                <a:cs typeface="Arial"/>
              </a:rPr>
              <a:t>System Stabilizer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PSS).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469265" marR="23495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Proporciona una señal de </a:t>
            </a:r>
            <a:r>
              <a:rPr sz="1100" spc="-5" dirty="0">
                <a:latin typeface="Arial"/>
                <a:cs typeface="Arial"/>
              </a:rPr>
              <a:t>control adicional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amortigua las oscilaciones  electromecánicas </a:t>
            </a:r>
            <a:r>
              <a:rPr sz="1100" dirty="0">
                <a:latin typeface="Arial"/>
                <a:cs typeface="Arial"/>
              </a:rPr>
              <a:t>en el sistema </a:t>
            </a:r>
            <a:r>
              <a:rPr sz="1100" spc="-5" dirty="0">
                <a:latin typeface="Arial"/>
                <a:cs typeface="Arial"/>
              </a:rPr>
              <a:t>eléctrico. </a:t>
            </a:r>
            <a:r>
              <a:rPr sz="1100" spc="-10" dirty="0">
                <a:latin typeface="Arial"/>
                <a:cs typeface="Arial"/>
              </a:rPr>
              <a:t>Esta </a:t>
            </a:r>
            <a:r>
              <a:rPr sz="1100" dirty="0">
                <a:latin typeface="Arial"/>
                <a:cs typeface="Arial"/>
              </a:rPr>
              <a:t>señal de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construye  típicamente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partir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desviación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velocidad, la frecuencia eléctrica y/o la  potencia activa.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tabLst>
                <a:tab pos="5763260" algn="l"/>
              </a:tabLst>
            </a:pPr>
            <a:r>
              <a:rPr sz="1450" b="1" u="sng" spc="-6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Estabilidad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50" b="1" u="sng" spc="-23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Tensión	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Arial"/>
              <a:cs typeface="Arial"/>
            </a:endParaRPr>
          </a:p>
          <a:p>
            <a:pPr marL="12700" marR="22225" algn="just">
              <a:lnSpc>
                <a:spcPct val="1364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estabilidad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la capacidad </a:t>
            </a:r>
            <a:r>
              <a:rPr sz="1100" dirty="0">
                <a:latin typeface="Arial"/>
                <a:cs typeface="Arial"/>
              </a:rPr>
              <a:t>de un sistema de </a:t>
            </a:r>
            <a:r>
              <a:rPr sz="1100" spc="-5" dirty="0">
                <a:latin typeface="Arial"/>
                <a:cs typeface="Arial"/>
              </a:rPr>
              <a:t>mantener tensiones aceptables  </a:t>
            </a:r>
            <a:r>
              <a:rPr sz="1100" dirty="0">
                <a:latin typeface="Arial"/>
                <a:cs typeface="Arial"/>
              </a:rPr>
              <a:t>en todos sus </a:t>
            </a:r>
            <a:r>
              <a:rPr sz="1100" spc="-5" dirty="0">
                <a:latin typeface="Arial"/>
                <a:cs typeface="Arial"/>
              </a:rPr>
              <a:t>nudos. Al igual </a:t>
            </a:r>
            <a:r>
              <a:rPr sz="1100" dirty="0">
                <a:latin typeface="Arial"/>
                <a:cs typeface="Arial"/>
              </a:rPr>
              <a:t>que el </a:t>
            </a:r>
            <a:r>
              <a:rPr sz="1100" spc="-5" dirty="0">
                <a:latin typeface="Arial"/>
                <a:cs typeface="Arial"/>
              </a:rPr>
              <a:t>control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tensión, la estabilidad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es un  fenómeno </a:t>
            </a:r>
            <a:r>
              <a:rPr sz="1100" spc="-5" dirty="0">
                <a:latin typeface="Arial"/>
                <a:cs typeface="Arial"/>
              </a:rPr>
              <a:t>esencialmente local, </a:t>
            </a:r>
            <a:r>
              <a:rPr sz="1100" dirty="0">
                <a:latin typeface="Arial"/>
                <a:cs typeface="Arial"/>
              </a:rPr>
              <a:t>si </a:t>
            </a:r>
            <a:r>
              <a:rPr sz="1100" spc="-5" dirty="0">
                <a:latin typeface="Arial"/>
                <a:cs typeface="Arial"/>
              </a:rPr>
              <a:t>bien </a:t>
            </a:r>
            <a:r>
              <a:rPr sz="1100" dirty="0">
                <a:latin typeface="Arial"/>
                <a:cs typeface="Arial"/>
              </a:rPr>
              <a:t>sus </a:t>
            </a:r>
            <a:r>
              <a:rPr sz="1100" spc="-5" dirty="0">
                <a:latin typeface="Arial"/>
                <a:cs typeface="Arial"/>
              </a:rPr>
              <a:t>consecuencias pueden,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algunas ciscustancias,  extenderse </a:t>
            </a:r>
            <a:r>
              <a:rPr sz="1100" dirty="0">
                <a:latin typeface="Arial"/>
                <a:cs typeface="Arial"/>
              </a:rPr>
              <a:t>por el </a:t>
            </a:r>
            <a:r>
              <a:rPr sz="1100" spc="-5" dirty="0">
                <a:latin typeface="Arial"/>
                <a:cs typeface="Arial"/>
              </a:rPr>
              <a:t>sistema eléctrico.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22225" algn="just">
              <a:lnSpc>
                <a:spcPct val="1364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Para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ilustrar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problema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estabilidad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consideremos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ejemplo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sencillo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[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</a:t>
            </a:r>
            <a:r>
              <a:rPr sz="1100" spc="-10" dirty="0">
                <a:latin typeface="Arial"/>
                <a:cs typeface="Arial"/>
              </a:rPr>
              <a:t>,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sec.  14.1],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consiste </a:t>
            </a:r>
            <a:r>
              <a:rPr sz="1100" dirty="0">
                <a:latin typeface="Arial"/>
                <a:cs typeface="Arial"/>
              </a:rPr>
              <a:t>en una carga </a:t>
            </a:r>
            <a:r>
              <a:rPr sz="1100" spc="-5" dirty="0">
                <a:latin typeface="Arial"/>
                <a:cs typeface="Arial"/>
              </a:rPr>
              <a:t>alimentada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través </a:t>
            </a:r>
            <a:r>
              <a:rPr sz="1100" dirty="0">
                <a:latin typeface="Arial"/>
                <a:cs typeface="Arial"/>
              </a:rPr>
              <a:t>de una </a:t>
            </a:r>
            <a:r>
              <a:rPr sz="1100" spc="-5" dirty="0">
                <a:latin typeface="Arial"/>
                <a:cs typeface="Arial"/>
              </a:rPr>
              <a:t>línea, tal </a:t>
            </a:r>
            <a:r>
              <a:rPr sz="1100" dirty="0">
                <a:latin typeface="Arial"/>
                <a:cs typeface="Arial"/>
              </a:rPr>
              <a:t>como </a:t>
            </a:r>
            <a:r>
              <a:rPr sz="1100" spc="-5" dirty="0">
                <a:latin typeface="Arial"/>
                <a:cs typeface="Arial"/>
              </a:rPr>
              <a:t>muestra la  figura 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12</a:t>
            </a:r>
            <a:r>
              <a:rPr sz="1100" spc="-5" dirty="0">
                <a:latin typeface="Arial"/>
                <a:cs typeface="Arial"/>
              </a:rPr>
              <a:t>. </a:t>
            </a:r>
            <a:r>
              <a:rPr sz="1100" dirty="0">
                <a:latin typeface="Arial"/>
                <a:cs typeface="Arial"/>
              </a:rPr>
              <a:t>Suponemos que </a:t>
            </a:r>
            <a:r>
              <a:rPr sz="1100" spc="-5" dirty="0">
                <a:latin typeface="Arial"/>
                <a:cs typeface="Arial"/>
              </a:rPr>
              <a:t>la 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fuente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alimentación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uno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unidad,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que  </a:t>
            </a:r>
            <a:r>
              <a:rPr sz="1100" dirty="0">
                <a:latin typeface="Arial"/>
                <a:cs typeface="Arial"/>
              </a:rPr>
              <a:t>el ángulo de </a:t>
            </a:r>
            <a:r>
              <a:rPr sz="1100" spc="-5" dirty="0">
                <a:latin typeface="Arial"/>
                <a:cs typeface="Arial"/>
              </a:rPr>
              <a:t>la impedancia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línea </a:t>
            </a:r>
            <a:r>
              <a:rPr sz="1100" dirty="0">
                <a:latin typeface="Arial"/>
                <a:cs typeface="Arial"/>
              </a:rPr>
              <a:t>es , un </a:t>
            </a:r>
            <a:r>
              <a:rPr sz="1100" spc="-5" dirty="0">
                <a:latin typeface="Arial"/>
                <a:cs typeface="Arial"/>
              </a:rPr>
              <a:t>valor típico </a:t>
            </a:r>
            <a:r>
              <a:rPr sz="1100" dirty="0">
                <a:latin typeface="Arial"/>
                <a:cs typeface="Arial"/>
              </a:rPr>
              <a:t>para una </a:t>
            </a:r>
            <a:r>
              <a:rPr sz="1100" spc="-5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transporte.  </a:t>
            </a:r>
            <a:r>
              <a:rPr sz="1100" dirty="0">
                <a:latin typeface="Arial"/>
                <a:cs typeface="Arial"/>
              </a:rPr>
              <a:t>La carga se </a:t>
            </a:r>
            <a:r>
              <a:rPr sz="1100" spc="-5" dirty="0">
                <a:latin typeface="Arial"/>
                <a:cs typeface="Arial"/>
              </a:rPr>
              <a:t>define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partir </a:t>
            </a:r>
            <a:r>
              <a:rPr sz="1100" dirty="0">
                <a:latin typeface="Arial"/>
                <a:cs typeface="Arial"/>
              </a:rPr>
              <a:t>de su </a:t>
            </a:r>
            <a:r>
              <a:rPr sz="1100" spc="-5" dirty="0">
                <a:latin typeface="Arial"/>
                <a:cs typeface="Arial"/>
              </a:rPr>
              <a:t>potencia activa </a:t>
            </a:r>
            <a:r>
              <a:rPr sz="1100" dirty="0">
                <a:latin typeface="Arial"/>
                <a:cs typeface="Arial"/>
              </a:rPr>
              <a:t>y su </a:t>
            </a:r>
            <a:r>
              <a:rPr sz="1100" spc="-5" dirty="0">
                <a:latin typeface="Arial"/>
                <a:cs typeface="Arial"/>
              </a:rPr>
              <a:t>factor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potencia.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4823" y="8381193"/>
            <a:ext cx="257555" cy="14253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477769"/>
            <a:ext cx="575945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12: </a:t>
            </a:r>
            <a:r>
              <a:rPr sz="1200" spc="-5" dirty="0">
                <a:latin typeface="Times New Roman"/>
                <a:cs typeface="Times New Roman"/>
              </a:rPr>
              <a:t>Ejemplo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carga </a:t>
            </a:r>
            <a:r>
              <a:rPr sz="1200" dirty="0">
                <a:latin typeface="Times New Roman"/>
                <a:cs typeface="Times New Roman"/>
              </a:rPr>
              <a:t>alimentada a </a:t>
            </a:r>
            <a:r>
              <a:rPr sz="1200" spc="-5" dirty="0">
                <a:latin typeface="Times New Roman"/>
                <a:cs typeface="Times New Roman"/>
              </a:rPr>
              <a:t>través </a:t>
            </a:r>
            <a:r>
              <a:rPr sz="1200" dirty="0">
                <a:latin typeface="Times New Roman"/>
                <a:cs typeface="Times New Roman"/>
              </a:rPr>
              <a:t>de una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línea.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36400"/>
              </a:lnSpc>
            </a:pPr>
            <a:r>
              <a:rPr sz="1100" spc="-5" dirty="0">
                <a:latin typeface="Arial"/>
                <a:cs typeface="Arial"/>
              </a:rPr>
              <a:t>Dado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factor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potencia determinado, la variación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carga provoca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variación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 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misma.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figura 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13 </a:t>
            </a:r>
            <a:r>
              <a:rPr sz="1100" spc="-5" dirty="0">
                <a:latin typeface="Arial"/>
                <a:cs typeface="Arial"/>
              </a:rPr>
              <a:t>muestra las curvas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relacionan la carga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la tensión.  En dicha figura, la potencia </a:t>
            </a:r>
            <a:r>
              <a:rPr sz="1100" dirty="0">
                <a:latin typeface="Arial"/>
                <a:cs typeface="Arial"/>
              </a:rPr>
              <a:t>está </a:t>
            </a:r>
            <a:r>
              <a:rPr sz="1100" spc="-5" dirty="0">
                <a:latin typeface="Arial"/>
                <a:cs typeface="Arial"/>
              </a:rPr>
              <a:t>normalizada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relación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la máxima potencia transmitible  </a:t>
            </a:r>
            <a:r>
              <a:rPr sz="1100" dirty="0">
                <a:latin typeface="Arial"/>
                <a:cs typeface="Arial"/>
              </a:rPr>
              <a:t>con factor de </a:t>
            </a:r>
            <a:r>
              <a:rPr sz="1100" spc="-5" dirty="0">
                <a:latin typeface="Arial"/>
                <a:cs typeface="Arial"/>
              </a:rPr>
              <a:t>potencia uno.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observarse que,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cargas pequeñas, la tendencia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  tensión </a:t>
            </a:r>
            <a:r>
              <a:rPr sz="1100" dirty="0">
                <a:latin typeface="Arial"/>
                <a:cs typeface="Arial"/>
              </a:rPr>
              <a:t>es a </a:t>
            </a:r>
            <a:r>
              <a:rPr sz="1100" spc="-5" dirty="0">
                <a:latin typeface="Arial"/>
                <a:cs typeface="Arial"/>
              </a:rPr>
              <a:t>subir cuando </a:t>
            </a:r>
            <a:r>
              <a:rPr sz="1100" dirty="0">
                <a:latin typeface="Arial"/>
                <a:cs typeface="Arial"/>
              </a:rPr>
              <a:t>la carga es </a:t>
            </a:r>
            <a:r>
              <a:rPr sz="1100" spc="-5" dirty="0">
                <a:latin typeface="Arial"/>
                <a:cs typeface="Arial"/>
              </a:rPr>
              <a:t>capacitiva </a:t>
            </a:r>
            <a:r>
              <a:rPr sz="1100" dirty="0">
                <a:latin typeface="Arial"/>
                <a:cs typeface="Arial"/>
              </a:rPr>
              <a:t>y a bajar cuando es </a:t>
            </a:r>
            <a:r>
              <a:rPr sz="1100" spc="-5" dirty="0">
                <a:latin typeface="Arial"/>
                <a:cs typeface="Arial"/>
              </a:rPr>
              <a:t>inductiva. Sin embargo, 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cargas grandes, la tensión </a:t>
            </a:r>
            <a:r>
              <a:rPr sz="1100" dirty="0">
                <a:latin typeface="Arial"/>
                <a:cs typeface="Arial"/>
              </a:rPr>
              <a:t>siempre </a:t>
            </a:r>
            <a:r>
              <a:rPr sz="1100" spc="-5" dirty="0">
                <a:latin typeface="Arial"/>
                <a:cs typeface="Arial"/>
              </a:rPr>
              <a:t>decrece.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este respecto, conviene recordar </a:t>
            </a:r>
            <a:r>
              <a:rPr sz="1100" dirty="0">
                <a:latin typeface="Arial"/>
                <a:cs typeface="Arial"/>
              </a:rPr>
              <a:t>que el  desacoplamiento </a:t>
            </a:r>
            <a:r>
              <a:rPr sz="1100" spc="-5" dirty="0">
                <a:latin typeface="Arial"/>
                <a:cs typeface="Arial"/>
              </a:rPr>
              <a:t>entre </a:t>
            </a:r>
            <a:r>
              <a:rPr sz="1100" dirty="0">
                <a:latin typeface="Arial"/>
                <a:cs typeface="Arial"/>
              </a:rPr>
              <a:t>flujo de </a:t>
            </a:r>
            <a:r>
              <a:rPr sz="1100" spc="-5" dirty="0">
                <a:latin typeface="Arial"/>
                <a:cs typeface="Arial"/>
              </a:rPr>
              <a:t>potencia activa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módulo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no </a:t>
            </a:r>
            <a:r>
              <a:rPr sz="1100" spc="-1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válido </a:t>
            </a:r>
            <a:r>
              <a:rPr sz="1100" dirty="0">
                <a:latin typeface="Arial"/>
                <a:cs typeface="Arial"/>
              </a:rPr>
              <a:t>en líneas  muy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cargadas.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080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Las curvas de </a:t>
            </a:r>
            <a:r>
              <a:rPr sz="1100" spc="-5" dirty="0">
                <a:latin typeface="Arial"/>
                <a:cs typeface="Arial"/>
              </a:rPr>
              <a:t>la figura 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13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llaman curva </a:t>
            </a:r>
            <a:r>
              <a:rPr sz="1100" dirty="0">
                <a:latin typeface="Arial"/>
                <a:cs typeface="Arial"/>
              </a:rPr>
              <a:t>P-V o curvas de </a:t>
            </a:r>
            <a:r>
              <a:rPr sz="1100" spc="-5" dirty="0">
                <a:latin typeface="Arial"/>
                <a:cs typeface="Arial"/>
              </a:rPr>
              <a:t>la nariz, </a:t>
            </a:r>
            <a:r>
              <a:rPr sz="1100" dirty="0">
                <a:latin typeface="Arial"/>
                <a:cs typeface="Arial"/>
              </a:rPr>
              <a:t>por su forma  </a:t>
            </a:r>
            <a:r>
              <a:rPr sz="1100" spc="-5" dirty="0">
                <a:latin typeface="Arial"/>
                <a:cs typeface="Arial"/>
              </a:rPr>
              <a:t>característica. Gráficas similares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ésta </a:t>
            </a:r>
            <a:r>
              <a:rPr sz="1100" dirty="0">
                <a:latin typeface="Arial"/>
                <a:cs typeface="Arial"/>
              </a:rPr>
              <a:t>pueden </a:t>
            </a:r>
            <a:r>
              <a:rPr sz="1100" spc="-5" dirty="0">
                <a:latin typeface="Arial"/>
                <a:cs typeface="Arial"/>
              </a:rPr>
              <a:t>ser calculadas para cualquier </a:t>
            </a:r>
            <a:r>
              <a:rPr sz="1100" dirty="0">
                <a:latin typeface="Arial"/>
                <a:cs typeface="Arial"/>
              </a:rPr>
              <a:t>nudo de un  sistema </a:t>
            </a:r>
            <a:r>
              <a:rPr sz="1100" spc="-5" dirty="0">
                <a:latin typeface="Arial"/>
                <a:cs typeface="Arial"/>
              </a:rPr>
              <a:t>eléctrico mediante la realización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sucesivos </a:t>
            </a:r>
            <a:r>
              <a:rPr sz="1100" dirty="0">
                <a:latin typeface="Arial"/>
                <a:cs typeface="Arial"/>
              </a:rPr>
              <a:t>flujos de </a:t>
            </a:r>
            <a:r>
              <a:rPr sz="1100" spc="-5" dirty="0">
                <a:latin typeface="Arial"/>
                <a:cs typeface="Arial"/>
              </a:rPr>
              <a:t>carga. </a:t>
            </a:r>
            <a:r>
              <a:rPr sz="1100" dirty="0">
                <a:latin typeface="Arial"/>
                <a:cs typeface="Arial"/>
              </a:rPr>
              <a:t>La </a:t>
            </a:r>
            <a:r>
              <a:rPr sz="1100" spc="-10" dirty="0">
                <a:latin typeface="Arial"/>
                <a:cs typeface="Arial"/>
              </a:rPr>
              <a:t>línea </a:t>
            </a:r>
            <a:r>
              <a:rPr sz="1100" spc="-5" dirty="0">
                <a:latin typeface="Arial"/>
                <a:cs typeface="Arial"/>
              </a:rPr>
              <a:t>discontinua  representa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10" dirty="0">
                <a:latin typeface="Arial"/>
                <a:cs typeface="Arial"/>
              </a:rPr>
              <a:t>límite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funcionamiento del sistema: </a:t>
            </a:r>
            <a:r>
              <a:rPr sz="1100" dirty="0">
                <a:latin typeface="Arial"/>
                <a:cs typeface="Arial"/>
              </a:rPr>
              <a:t>más allá de </a:t>
            </a:r>
            <a:r>
              <a:rPr sz="1100" spc="-5" dirty="0">
                <a:latin typeface="Arial"/>
                <a:cs typeface="Arial"/>
              </a:rPr>
              <a:t>ella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imposible transmitir  potencia activa. </a:t>
            </a:r>
            <a:r>
              <a:rPr sz="1100" dirty="0">
                <a:latin typeface="Arial"/>
                <a:cs typeface="Arial"/>
              </a:rPr>
              <a:t>Los </a:t>
            </a:r>
            <a:r>
              <a:rPr sz="1100" spc="-5" dirty="0">
                <a:latin typeface="Arial"/>
                <a:cs typeface="Arial"/>
              </a:rPr>
              <a:t>puntos situados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debajo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-10" dirty="0">
                <a:latin typeface="Arial"/>
                <a:cs typeface="Arial"/>
              </a:rPr>
              <a:t>línea </a:t>
            </a:r>
            <a:r>
              <a:rPr sz="1100" spc="-5" dirty="0">
                <a:latin typeface="Arial"/>
                <a:cs typeface="Arial"/>
              </a:rPr>
              <a:t>discontinua son inestables, </a:t>
            </a:r>
            <a:r>
              <a:rPr sz="1100" dirty="0">
                <a:latin typeface="Arial"/>
                <a:cs typeface="Arial"/>
              </a:rPr>
              <a:t>y el  sistema </a:t>
            </a:r>
            <a:r>
              <a:rPr sz="1100" spc="-5" dirty="0">
                <a:latin typeface="Arial"/>
                <a:cs typeface="Arial"/>
              </a:rPr>
              <a:t>eléctrico </a:t>
            </a:r>
            <a:r>
              <a:rPr sz="1100" dirty="0">
                <a:latin typeface="Arial"/>
                <a:cs typeface="Arial"/>
              </a:rPr>
              <a:t>nunca opera en </a:t>
            </a:r>
            <a:r>
              <a:rPr sz="1100" spc="-5" dirty="0">
                <a:latin typeface="Arial"/>
                <a:cs typeface="Arial"/>
              </a:rPr>
              <a:t>ellos. </a:t>
            </a:r>
            <a:r>
              <a:rPr sz="1100" dirty="0">
                <a:latin typeface="Arial"/>
                <a:cs typeface="Arial"/>
              </a:rPr>
              <a:t>Tampoco es </a:t>
            </a:r>
            <a:r>
              <a:rPr sz="1100" spc="-5" dirty="0">
                <a:latin typeface="Arial"/>
                <a:cs typeface="Arial"/>
              </a:rPr>
              <a:t>posible calcular estos </a:t>
            </a:r>
            <a:r>
              <a:rPr sz="1100" dirty="0">
                <a:latin typeface="Arial"/>
                <a:cs typeface="Arial"/>
              </a:rPr>
              <a:t>puntos </a:t>
            </a:r>
            <a:r>
              <a:rPr sz="1100" spc="-5" dirty="0">
                <a:latin typeface="Arial"/>
                <a:cs typeface="Arial"/>
              </a:rPr>
              <a:t>mediante  </a:t>
            </a:r>
            <a:r>
              <a:rPr sz="1100" dirty="0">
                <a:latin typeface="Arial"/>
                <a:cs typeface="Arial"/>
              </a:rPr>
              <a:t>un flujo de </a:t>
            </a:r>
            <a:r>
              <a:rPr sz="1100" spc="-5" dirty="0">
                <a:latin typeface="Arial"/>
                <a:cs typeface="Arial"/>
              </a:rPr>
              <a:t>cargas convencional,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ejemplo aplicando Newton-Raphson. Cuando </a:t>
            </a:r>
            <a:r>
              <a:rPr sz="1100" dirty="0">
                <a:latin typeface="Arial"/>
                <a:cs typeface="Arial"/>
              </a:rPr>
              <a:t>un flujo</a:t>
            </a:r>
            <a:r>
              <a:rPr sz="1100" spc="-20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  cargas no </a:t>
            </a:r>
            <a:r>
              <a:rPr sz="1100" spc="-5" dirty="0">
                <a:latin typeface="Arial"/>
                <a:cs typeface="Arial"/>
              </a:rPr>
              <a:t>converge, frecuentemente </a:t>
            </a:r>
            <a:r>
              <a:rPr sz="1100" spc="-1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debido </a:t>
            </a:r>
            <a:r>
              <a:rPr sz="1100" dirty="0">
                <a:latin typeface="Arial"/>
                <a:cs typeface="Arial"/>
              </a:rPr>
              <a:t>a un </a:t>
            </a:r>
            <a:r>
              <a:rPr sz="1100" spc="-5" dirty="0">
                <a:latin typeface="Arial"/>
                <a:cs typeface="Arial"/>
              </a:rPr>
              <a:t>problema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inestabilidad local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tensión.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2995" y="923543"/>
            <a:ext cx="2505456" cy="140055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5171058"/>
            <a:ext cx="5776595" cy="45986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595880" marR="90170" indent="-2518410">
              <a:lnSpc>
                <a:spcPts val="1380"/>
              </a:lnSpc>
              <a:spcBef>
                <a:spcPts val="195"/>
              </a:spcBef>
            </a:pPr>
            <a:r>
              <a:rPr sz="1200" b="1" spc="-5" dirty="0">
                <a:latin typeface="Times New Roman"/>
                <a:cs typeface="Times New Roman"/>
              </a:rPr>
              <a:t>Figura </a:t>
            </a:r>
            <a:r>
              <a:rPr sz="1200" b="1" dirty="0">
                <a:latin typeface="Times New Roman"/>
                <a:cs typeface="Times New Roman"/>
              </a:rPr>
              <a:t>13: </a:t>
            </a:r>
            <a:r>
              <a:rPr sz="1200" dirty="0">
                <a:latin typeface="Times New Roman"/>
                <a:cs typeface="Times New Roman"/>
              </a:rPr>
              <a:t>Curvas </a:t>
            </a:r>
            <a:r>
              <a:rPr sz="1200" spc="-5" dirty="0">
                <a:latin typeface="Times New Roman"/>
                <a:cs typeface="Times New Roman"/>
              </a:rPr>
              <a:t>P-V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función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factor </a:t>
            </a:r>
            <a:r>
              <a:rPr sz="1200" dirty="0">
                <a:latin typeface="Times New Roman"/>
                <a:cs typeface="Times New Roman"/>
              </a:rPr>
              <a:t>de potencia de la </a:t>
            </a:r>
            <a:r>
              <a:rPr sz="1200" spc="-5" dirty="0">
                <a:latin typeface="Times New Roman"/>
                <a:cs typeface="Times New Roman"/>
              </a:rPr>
              <a:t>carga. </a:t>
            </a:r>
            <a:r>
              <a:rPr sz="1200" dirty="0">
                <a:latin typeface="Times New Roman"/>
                <a:cs typeface="Times New Roman"/>
              </a:rPr>
              <a:t>Figura </a:t>
            </a:r>
            <a:r>
              <a:rPr sz="1200" spc="-5" dirty="0">
                <a:latin typeface="Times New Roman"/>
                <a:cs typeface="Times New Roman"/>
              </a:rPr>
              <a:t>extraída </a:t>
            </a:r>
            <a:r>
              <a:rPr sz="1200" dirty="0">
                <a:latin typeface="Times New Roman"/>
                <a:cs typeface="Times New Roman"/>
              </a:rPr>
              <a:t>de [ </a:t>
            </a:r>
            <a:r>
              <a:rPr sz="1200" dirty="0">
                <a:solidFill>
                  <a:srgbClr val="427596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sz="1200" dirty="0">
                <a:latin typeface="Times New Roman"/>
                <a:cs typeface="Times New Roman"/>
              </a:rPr>
              <a:t>,  </a:t>
            </a:r>
            <a:r>
              <a:rPr sz="1200" spc="-5" dirty="0">
                <a:latin typeface="Times New Roman"/>
                <a:cs typeface="Times New Roman"/>
              </a:rPr>
              <a:t>fig. </a:t>
            </a:r>
            <a:r>
              <a:rPr sz="1200" dirty="0">
                <a:latin typeface="Times New Roman"/>
                <a:cs typeface="Times New Roman"/>
              </a:rPr>
              <a:t>14.2]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22860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Como puede </a:t>
            </a:r>
            <a:r>
              <a:rPr sz="1100" spc="-5" dirty="0">
                <a:latin typeface="Arial"/>
                <a:cs typeface="Arial"/>
              </a:rPr>
              <a:t>observarse,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aumento excesivo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carga </a:t>
            </a:r>
            <a:r>
              <a:rPr sz="1100" spc="-5" dirty="0">
                <a:latin typeface="Arial"/>
                <a:cs typeface="Arial"/>
              </a:rPr>
              <a:t>provocaría </a:t>
            </a:r>
            <a:r>
              <a:rPr sz="1100" dirty="0">
                <a:latin typeface="Arial"/>
                <a:cs typeface="Arial"/>
              </a:rPr>
              <a:t>un descenso  </a:t>
            </a:r>
            <a:r>
              <a:rPr sz="1100" spc="-5" dirty="0">
                <a:latin typeface="Arial"/>
                <a:cs typeface="Arial"/>
              </a:rPr>
              <a:t>progresivo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y,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último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caso,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inestabilidad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del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sistema.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Incluso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antes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llegar  </a:t>
            </a:r>
            <a:r>
              <a:rPr sz="1100" dirty="0">
                <a:latin typeface="Arial"/>
                <a:cs typeface="Arial"/>
              </a:rPr>
              <a:t>al punto </a:t>
            </a:r>
            <a:r>
              <a:rPr sz="1100" spc="-5" dirty="0">
                <a:latin typeface="Arial"/>
                <a:cs typeface="Arial"/>
              </a:rPr>
              <a:t>inestable, las tensiones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vuelven inaceptablemente bajas. </a:t>
            </a:r>
            <a:r>
              <a:rPr sz="1100" spc="-10" dirty="0">
                <a:latin typeface="Arial"/>
                <a:cs typeface="Arial"/>
              </a:rPr>
              <a:t>Conviene </a:t>
            </a:r>
            <a:r>
              <a:rPr sz="1100" dirty="0">
                <a:latin typeface="Arial"/>
                <a:cs typeface="Arial"/>
              </a:rPr>
              <a:t>observar que 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tensión cae </a:t>
            </a:r>
            <a:r>
              <a:rPr sz="1100" spc="-5" dirty="0">
                <a:latin typeface="Arial"/>
                <a:cs typeface="Arial"/>
              </a:rPr>
              <a:t>más rápido </a:t>
            </a:r>
            <a:r>
              <a:rPr sz="1100" dirty="0">
                <a:latin typeface="Arial"/>
                <a:cs typeface="Arial"/>
              </a:rPr>
              <a:t>cuando la carga es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inductiva.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23495" algn="just">
              <a:lnSpc>
                <a:spcPct val="136400"/>
              </a:lnSpc>
            </a:pPr>
            <a:r>
              <a:rPr sz="1100" dirty="0">
                <a:latin typeface="Arial"/>
                <a:cs typeface="Arial"/>
              </a:rPr>
              <a:t>Este </a:t>
            </a:r>
            <a:r>
              <a:rPr sz="1100" spc="-5" dirty="0">
                <a:latin typeface="Arial"/>
                <a:cs typeface="Arial"/>
              </a:rPr>
              <a:t>mismo </a:t>
            </a:r>
            <a:r>
              <a:rPr sz="1100" dirty="0">
                <a:latin typeface="Arial"/>
                <a:cs typeface="Arial"/>
              </a:rPr>
              <a:t>mecanismo puede aparecer en </a:t>
            </a:r>
            <a:r>
              <a:rPr sz="1100" spc="-5" dirty="0">
                <a:latin typeface="Arial"/>
                <a:cs typeface="Arial"/>
              </a:rPr>
              <a:t>zonas relativamente extensas </a:t>
            </a:r>
            <a:r>
              <a:rPr sz="1100" dirty="0">
                <a:latin typeface="Arial"/>
                <a:cs typeface="Arial"/>
              </a:rPr>
              <a:t>de un </a:t>
            </a:r>
            <a:r>
              <a:rPr sz="1100" spc="-5" dirty="0">
                <a:latin typeface="Arial"/>
                <a:cs typeface="Arial"/>
              </a:rPr>
              <a:t>sistema  </a:t>
            </a:r>
            <a:r>
              <a:rPr sz="1100" dirty="0">
                <a:latin typeface="Arial"/>
                <a:cs typeface="Arial"/>
              </a:rPr>
              <a:t>eléctrico. Lo que 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figura 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  <a:hlinkClick r:id="rId3"/>
              </a:rPr>
              <a:t>12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 una </a:t>
            </a:r>
            <a:r>
              <a:rPr sz="1100" spc="-5" dirty="0">
                <a:latin typeface="Arial"/>
                <a:cs typeface="Arial"/>
              </a:rPr>
              <a:t>carga, </a:t>
            </a:r>
            <a:r>
              <a:rPr sz="1100" dirty="0">
                <a:latin typeface="Arial"/>
                <a:cs typeface="Arial"/>
              </a:rPr>
              <a:t>puede ser una </a:t>
            </a:r>
            <a:r>
              <a:rPr sz="1100" spc="-5" dirty="0">
                <a:latin typeface="Arial"/>
                <a:cs typeface="Arial"/>
              </a:rPr>
              <a:t>zona del </a:t>
            </a:r>
            <a:r>
              <a:rPr sz="1100" dirty="0">
                <a:latin typeface="Arial"/>
                <a:cs typeface="Arial"/>
              </a:rPr>
              <a:t>sistema con </a:t>
            </a:r>
            <a:r>
              <a:rPr sz="1100" spc="-5" dirty="0">
                <a:latin typeface="Arial"/>
                <a:cs typeface="Arial"/>
              </a:rPr>
              <a:t>una  </a:t>
            </a:r>
            <a:r>
              <a:rPr sz="1100" dirty="0">
                <a:latin typeface="Arial"/>
                <a:cs typeface="Arial"/>
              </a:rPr>
              <a:t>demanda </a:t>
            </a:r>
            <a:r>
              <a:rPr sz="1100" spc="-5" dirty="0">
                <a:latin typeface="Arial"/>
                <a:cs typeface="Arial"/>
              </a:rPr>
              <a:t>elevada,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lo </a:t>
            </a:r>
            <a:r>
              <a:rPr sz="1100" dirty="0">
                <a:latin typeface="Arial"/>
                <a:cs typeface="Arial"/>
              </a:rPr>
              <a:t>que es una </a:t>
            </a:r>
            <a:r>
              <a:rPr sz="1100" spc="-10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5" dirty="0">
                <a:latin typeface="Arial"/>
                <a:cs typeface="Arial"/>
              </a:rPr>
              <a:t>ser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conjunto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líneas </a:t>
            </a:r>
            <a:r>
              <a:rPr sz="1100" dirty="0">
                <a:latin typeface="Arial"/>
                <a:cs typeface="Arial"/>
              </a:rPr>
              <a:t>más o </a:t>
            </a:r>
            <a:r>
              <a:rPr sz="1100" spc="-5" dirty="0">
                <a:latin typeface="Arial"/>
                <a:cs typeface="Arial"/>
              </a:rPr>
              <a:t>menos  mallado. En general, la inestabilidad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aparecer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redes débiles, </a:t>
            </a:r>
            <a:r>
              <a:rPr sz="1100" dirty="0">
                <a:latin typeface="Arial"/>
                <a:cs typeface="Arial"/>
              </a:rPr>
              <a:t>o </a:t>
            </a:r>
            <a:r>
              <a:rPr sz="1100" spc="-5" dirty="0">
                <a:latin typeface="Arial"/>
                <a:cs typeface="Arial"/>
              </a:rPr>
              <a:t>bien </a:t>
            </a:r>
            <a:r>
              <a:rPr sz="1100" dirty="0">
                <a:latin typeface="Arial"/>
                <a:cs typeface="Arial"/>
              </a:rPr>
              <a:t>en  sistemas muy cargados donde </a:t>
            </a:r>
            <a:r>
              <a:rPr sz="1100" spc="-5" dirty="0">
                <a:latin typeface="Arial"/>
                <a:cs typeface="Arial"/>
              </a:rPr>
              <a:t>la potencia activa tiene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recorrer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largo camino </a:t>
            </a:r>
            <a:r>
              <a:rPr sz="1100" dirty="0">
                <a:latin typeface="Arial"/>
                <a:cs typeface="Arial"/>
              </a:rPr>
              <a:t>desde  </a:t>
            </a:r>
            <a:r>
              <a:rPr sz="1100" spc="-5" dirty="0">
                <a:latin typeface="Arial"/>
                <a:cs typeface="Arial"/>
              </a:rPr>
              <a:t>los generadores hasta </a:t>
            </a:r>
            <a:r>
              <a:rPr sz="1100" spc="-10" dirty="0">
                <a:latin typeface="Arial"/>
                <a:cs typeface="Arial"/>
              </a:rPr>
              <a:t>las</a:t>
            </a:r>
            <a:r>
              <a:rPr sz="1100" spc="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cargas.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811020">
              <a:lnSpc>
                <a:spcPct val="100000"/>
              </a:lnSpc>
              <a:spcBef>
                <a:spcPts val="720"/>
              </a:spcBef>
              <a:tabLst>
                <a:tab pos="5763260" algn="l"/>
              </a:tabLst>
            </a:pP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Colapaso </a:t>
            </a:r>
            <a:r>
              <a:rPr sz="1450" b="1" u="sng" spc="-3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de</a:t>
            </a:r>
            <a:r>
              <a:rPr sz="1450" b="1" u="sng" spc="-270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 </a:t>
            </a:r>
            <a:r>
              <a:rPr sz="1450" b="1" u="sng" spc="-55" dirty="0">
                <a:solidFill>
                  <a:srgbClr val="000D77"/>
                </a:solidFill>
                <a:uFill>
                  <a:solidFill>
                    <a:srgbClr val="DEE1EB"/>
                  </a:solidFill>
                </a:uFill>
                <a:latin typeface="Arial"/>
                <a:cs typeface="Arial"/>
              </a:rPr>
              <a:t>tensión	</a:t>
            </a:r>
            <a:endParaRPr sz="1450">
              <a:latin typeface="Arial"/>
              <a:cs typeface="Arial"/>
            </a:endParaRPr>
          </a:p>
          <a:p>
            <a:pPr marL="12700" marR="24765" algn="just">
              <a:lnSpc>
                <a:spcPct val="136400"/>
              </a:lnSpc>
              <a:spcBef>
                <a:spcPts val="254"/>
              </a:spcBef>
            </a:pPr>
            <a:r>
              <a:rPr sz="1100" spc="-5" dirty="0">
                <a:latin typeface="Arial"/>
                <a:cs typeface="Arial"/>
              </a:rPr>
              <a:t>Un colapso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spc="-10" dirty="0">
                <a:latin typeface="Arial"/>
                <a:cs typeface="Arial"/>
              </a:rPr>
              <a:t>es </a:t>
            </a:r>
            <a:r>
              <a:rPr sz="1100" dirty="0">
                <a:latin typeface="Arial"/>
                <a:cs typeface="Arial"/>
              </a:rPr>
              <a:t>un fenómeno más </a:t>
            </a:r>
            <a:r>
              <a:rPr sz="1100" spc="-5" dirty="0">
                <a:latin typeface="Arial"/>
                <a:cs typeface="Arial"/>
              </a:rPr>
              <a:t>complejo </a:t>
            </a:r>
            <a:r>
              <a:rPr sz="1100" spc="5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la inestabilidad local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tensión, </a:t>
            </a:r>
            <a:r>
              <a:rPr sz="1100" dirty="0">
                <a:latin typeface="Arial"/>
                <a:cs typeface="Arial"/>
              </a:rPr>
              <a:t>y  poco </a:t>
            </a:r>
            <a:r>
              <a:rPr sz="1100" spc="-5" dirty="0">
                <a:latin typeface="Arial"/>
                <a:cs typeface="Arial"/>
              </a:rPr>
              <a:t>frecuente. Se produce como </a:t>
            </a:r>
            <a:r>
              <a:rPr sz="1100" dirty="0">
                <a:latin typeface="Arial"/>
                <a:cs typeface="Arial"/>
              </a:rPr>
              <a:t>resultado de </a:t>
            </a:r>
            <a:r>
              <a:rPr sz="1100" spc="-5" dirty="0">
                <a:latin typeface="Arial"/>
                <a:cs typeface="Arial"/>
              </a:rPr>
              <a:t>una secuencia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eventos, acompañados </a:t>
            </a:r>
            <a:r>
              <a:rPr sz="1100" dirty="0">
                <a:latin typeface="Arial"/>
                <a:cs typeface="Arial"/>
              </a:rPr>
              <a:t>de  un problema de </a:t>
            </a:r>
            <a:r>
              <a:rPr sz="1100" spc="-5" dirty="0">
                <a:latin typeface="Arial"/>
                <a:cs typeface="Arial"/>
              </a:rPr>
              <a:t>inestabilidad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tensión, </a:t>
            </a:r>
            <a:r>
              <a:rPr sz="1100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provocan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perfil </a:t>
            </a:r>
            <a:r>
              <a:rPr sz="1100" dirty="0">
                <a:latin typeface="Arial"/>
                <a:cs typeface="Arial"/>
              </a:rPr>
              <a:t>bajo de </a:t>
            </a:r>
            <a:r>
              <a:rPr sz="1100" spc="-5" dirty="0">
                <a:latin typeface="Arial"/>
                <a:cs typeface="Arial"/>
              </a:rPr>
              <a:t>tensiones </a:t>
            </a:r>
            <a:r>
              <a:rPr sz="1100" dirty="0">
                <a:latin typeface="Arial"/>
                <a:cs typeface="Arial"/>
              </a:rPr>
              <a:t>en una  parte </a:t>
            </a:r>
            <a:r>
              <a:rPr sz="1100" spc="-5" dirty="0">
                <a:latin typeface="Arial"/>
                <a:cs typeface="Arial"/>
              </a:rPr>
              <a:t>extensa del sistema eléctrico. </a:t>
            </a:r>
            <a:r>
              <a:rPr sz="1100" dirty="0">
                <a:latin typeface="Arial"/>
                <a:cs typeface="Arial"/>
              </a:rPr>
              <a:t>Los </a:t>
            </a:r>
            <a:r>
              <a:rPr sz="1100" spc="-5" dirty="0">
                <a:latin typeface="Arial"/>
                <a:cs typeface="Arial"/>
              </a:rPr>
              <a:t>transformadores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cambio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tomas,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las cargas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25296" y="923543"/>
            <a:ext cx="5134356" cy="406755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9007"/>
            <a:ext cx="5759450" cy="832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>
              <a:lnSpc>
                <a:spcPct val="1365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climatización asociadas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termostatos, pueden jugar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papel importante </a:t>
            </a:r>
            <a:r>
              <a:rPr sz="1100" dirty="0">
                <a:latin typeface="Arial"/>
                <a:cs typeface="Arial"/>
              </a:rPr>
              <a:t>en un </a:t>
            </a:r>
            <a:r>
              <a:rPr sz="1100" spc="-5" dirty="0">
                <a:latin typeface="Arial"/>
                <a:cs typeface="Arial"/>
              </a:rPr>
              <a:t>colapso 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5" dirty="0">
                <a:latin typeface="Arial"/>
                <a:cs typeface="Arial"/>
              </a:rPr>
              <a:t> tensión.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6350">
              <a:lnSpc>
                <a:spcPct val="136400"/>
              </a:lnSpc>
              <a:spcBef>
                <a:spcPts val="5"/>
              </a:spcBef>
            </a:pPr>
            <a:r>
              <a:rPr sz="1100" spc="-5" dirty="0">
                <a:latin typeface="Arial"/>
                <a:cs typeface="Arial"/>
              </a:rPr>
              <a:t>Una secuencia típica </a:t>
            </a:r>
            <a:r>
              <a:rPr sz="1100" dirty="0">
                <a:latin typeface="Arial"/>
                <a:cs typeface="Arial"/>
              </a:rPr>
              <a:t>de sucesos que pueden </a:t>
            </a:r>
            <a:r>
              <a:rPr sz="1100" spc="-5" dirty="0">
                <a:latin typeface="Arial"/>
                <a:cs typeface="Arial"/>
              </a:rPr>
              <a:t>desembocar </a:t>
            </a:r>
            <a:r>
              <a:rPr sz="1100" dirty="0">
                <a:latin typeface="Arial"/>
                <a:cs typeface="Arial"/>
              </a:rPr>
              <a:t>en un </a:t>
            </a:r>
            <a:r>
              <a:rPr sz="1100" spc="-5" dirty="0">
                <a:latin typeface="Arial"/>
                <a:cs typeface="Arial"/>
              </a:rPr>
              <a:t>colapso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10" dirty="0">
                <a:latin typeface="Arial"/>
                <a:cs typeface="Arial"/>
              </a:rPr>
              <a:t>la  </a:t>
            </a:r>
            <a:r>
              <a:rPr sz="1100" spc="-5" dirty="0">
                <a:latin typeface="Arial"/>
                <a:cs typeface="Arial"/>
              </a:rPr>
              <a:t>siguiente </a:t>
            </a:r>
            <a:r>
              <a:rPr sz="1100" dirty="0">
                <a:latin typeface="Arial"/>
                <a:cs typeface="Arial"/>
              </a:rPr>
              <a:t>[ </a:t>
            </a:r>
            <a:r>
              <a:rPr sz="1100" spc="-5" dirty="0">
                <a:solidFill>
                  <a:srgbClr val="427596"/>
                </a:solidFill>
                <a:latin typeface="Arial"/>
                <a:cs typeface="Arial"/>
                <a:hlinkClick r:id="rId2"/>
              </a:rPr>
              <a:t>1</a:t>
            </a:r>
            <a:r>
              <a:rPr sz="1100" spc="-5" dirty="0">
                <a:latin typeface="Arial"/>
                <a:cs typeface="Arial"/>
              </a:rPr>
              <a:t>, sec. 14.2]: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317500" marR="6350" indent="-228600" algn="just">
              <a:lnSpc>
                <a:spcPct val="136800"/>
              </a:lnSpc>
              <a:buAutoNum type="arabicPeriod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sistema se </a:t>
            </a:r>
            <a:r>
              <a:rPr sz="1100" spc="-5" dirty="0">
                <a:latin typeface="Arial"/>
                <a:cs typeface="Arial"/>
              </a:rPr>
              <a:t>encuentra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varias unidades </a:t>
            </a:r>
            <a:r>
              <a:rPr sz="1100" dirty="0">
                <a:latin typeface="Arial"/>
                <a:cs typeface="Arial"/>
              </a:rPr>
              <a:t>generadoras cercanas a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puntos </a:t>
            </a:r>
            <a:r>
              <a:rPr sz="1100" spc="-10" dirty="0">
                <a:latin typeface="Arial"/>
                <a:cs typeface="Arial"/>
              </a:rPr>
              <a:t>de  </a:t>
            </a:r>
            <a:r>
              <a:rPr sz="1100" dirty="0">
                <a:latin typeface="Arial"/>
                <a:cs typeface="Arial"/>
              </a:rPr>
              <a:t>consumo </a:t>
            </a:r>
            <a:r>
              <a:rPr sz="1100" spc="-5" dirty="0">
                <a:latin typeface="Arial"/>
                <a:cs typeface="Arial"/>
              </a:rPr>
              <a:t>fuera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funcionamiento. </a:t>
            </a:r>
            <a:r>
              <a:rPr sz="1100" dirty="0">
                <a:latin typeface="Arial"/>
                <a:cs typeface="Arial"/>
              </a:rPr>
              <a:t>Como </a:t>
            </a:r>
            <a:r>
              <a:rPr sz="1100" spc="-5" dirty="0">
                <a:latin typeface="Arial"/>
                <a:cs typeface="Arial"/>
              </a:rPr>
              <a:t>consecuencia, algunas líneas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transporte  </a:t>
            </a:r>
            <a:r>
              <a:rPr sz="1100" dirty="0">
                <a:latin typeface="Arial"/>
                <a:cs typeface="Arial"/>
              </a:rPr>
              <a:t>están muy cargadas y quedan pocas </a:t>
            </a:r>
            <a:r>
              <a:rPr sz="1100" spc="-5" dirty="0">
                <a:latin typeface="Arial"/>
                <a:cs typeface="Arial"/>
              </a:rPr>
              <a:t>reservas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potencia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reactiva.</a:t>
            </a:r>
            <a:endParaRPr sz="1100">
              <a:latin typeface="Arial"/>
              <a:cs typeface="Arial"/>
            </a:endParaRPr>
          </a:p>
          <a:p>
            <a:pPr marL="317500" marR="6350" indent="-228600" algn="just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desencadenante </a:t>
            </a:r>
            <a:r>
              <a:rPr sz="1100" spc="-5" dirty="0">
                <a:latin typeface="Arial"/>
                <a:cs typeface="Arial"/>
              </a:rPr>
              <a:t>del colapso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la pérdida </a:t>
            </a:r>
            <a:r>
              <a:rPr sz="1100" dirty="0">
                <a:latin typeface="Arial"/>
                <a:cs typeface="Arial"/>
              </a:rPr>
              <a:t>de una </a:t>
            </a:r>
            <a:r>
              <a:rPr sz="1100" spc="-10" dirty="0">
                <a:latin typeface="Arial"/>
                <a:cs typeface="Arial"/>
              </a:rPr>
              <a:t>línea </a:t>
            </a:r>
            <a:r>
              <a:rPr sz="1100" dirty="0">
                <a:latin typeface="Arial"/>
                <a:cs typeface="Arial"/>
              </a:rPr>
              <a:t>cargada, </a:t>
            </a:r>
            <a:r>
              <a:rPr sz="1100" spc="-5" dirty="0">
                <a:latin typeface="Arial"/>
                <a:cs typeface="Arial"/>
              </a:rPr>
              <a:t>lo que  provoca </a:t>
            </a:r>
            <a:r>
              <a:rPr sz="1100" dirty="0">
                <a:latin typeface="Arial"/>
                <a:cs typeface="Arial"/>
              </a:rPr>
              <a:t>una </a:t>
            </a:r>
            <a:r>
              <a:rPr sz="1100" spc="-5" dirty="0">
                <a:latin typeface="Arial"/>
                <a:cs typeface="Arial"/>
              </a:rPr>
              <a:t>carga adicional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las líneas </a:t>
            </a:r>
            <a:r>
              <a:rPr sz="1100" dirty="0">
                <a:latin typeface="Arial"/>
                <a:cs typeface="Arial"/>
              </a:rPr>
              <a:t>adyacentes y un </a:t>
            </a:r>
            <a:r>
              <a:rPr sz="1100" spc="-5" dirty="0">
                <a:latin typeface="Arial"/>
                <a:cs typeface="Arial"/>
              </a:rPr>
              <a:t>mayor consumo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reactiva.</a:t>
            </a:r>
            <a:endParaRPr sz="1100">
              <a:latin typeface="Arial"/>
              <a:cs typeface="Arial"/>
            </a:endParaRPr>
          </a:p>
          <a:p>
            <a:pPr marL="317500" marR="6985" indent="-228600" algn="just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Imediatamente desciende la 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los centros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consumo, </a:t>
            </a:r>
            <a:r>
              <a:rPr sz="1100" dirty="0">
                <a:latin typeface="Arial"/>
                <a:cs typeface="Arial"/>
              </a:rPr>
              <a:t>y en </a:t>
            </a:r>
            <a:r>
              <a:rPr sz="1100" spc="-5" dirty="0">
                <a:latin typeface="Arial"/>
                <a:cs typeface="Arial"/>
              </a:rPr>
              <a:t>consecuencia  desciende también la carga. Esto tiene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efecto beneficioso </a:t>
            </a:r>
            <a:r>
              <a:rPr sz="1100" dirty="0">
                <a:latin typeface="Arial"/>
                <a:cs typeface="Arial"/>
              </a:rPr>
              <a:t>sobre </a:t>
            </a:r>
            <a:r>
              <a:rPr sz="1100" spc="-5" dirty="0">
                <a:latin typeface="Arial"/>
                <a:cs typeface="Arial"/>
              </a:rPr>
              <a:t>la estabilidad </a:t>
            </a:r>
            <a:r>
              <a:rPr sz="1100" dirty="0">
                <a:latin typeface="Arial"/>
                <a:cs typeface="Arial"/>
              </a:rPr>
              <a:t>de  </a:t>
            </a:r>
            <a:r>
              <a:rPr sz="1100" spc="-5" dirty="0">
                <a:latin typeface="Arial"/>
                <a:cs typeface="Arial"/>
              </a:rPr>
              <a:t>tensión.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otro lado,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control automático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los generadores incrementa  la excitación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la aportación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reactiva, </a:t>
            </a:r>
            <a:r>
              <a:rPr sz="1100" dirty="0">
                <a:latin typeface="Arial"/>
                <a:cs typeface="Arial"/>
              </a:rPr>
              <a:t>para </a:t>
            </a:r>
            <a:r>
              <a:rPr sz="1100" spc="-5" dirty="0">
                <a:latin typeface="Arial"/>
                <a:cs typeface="Arial"/>
              </a:rPr>
              <a:t>recuperar la 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sus terminales.  </a:t>
            </a:r>
            <a:r>
              <a:rPr sz="1100" dirty="0">
                <a:latin typeface="Arial"/>
                <a:cs typeface="Arial"/>
              </a:rPr>
              <a:t>Esto genera un </a:t>
            </a:r>
            <a:r>
              <a:rPr sz="1100" spc="-5" dirty="0">
                <a:latin typeface="Arial"/>
                <a:cs typeface="Arial"/>
              </a:rPr>
              <a:t>flujo adicional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los trasformadores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líneas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 generadores, </a:t>
            </a:r>
            <a:r>
              <a:rPr sz="1100" dirty="0">
                <a:latin typeface="Arial"/>
                <a:cs typeface="Arial"/>
              </a:rPr>
              <a:t>con </a:t>
            </a:r>
            <a:r>
              <a:rPr sz="1100" spc="-5" dirty="0">
                <a:latin typeface="Arial"/>
                <a:cs typeface="Arial"/>
              </a:rPr>
              <a:t>la correspondiente caída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tensión. En </a:t>
            </a:r>
            <a:r>
              <a:rPr sz="1100" dirty="0">
                <a:latin typeface="Arial"/>
                <a:cs typeface="Arial"/>
              </a:rPr>
              <a:t>este </a:t>
            </a:r>
            <a:r>
              <a:rPr sz="1100" spc="-5" dirty="0">
                <a:latin typeface="Arial"/>
                <a:cs typeface="Arial"/>
              </a:rPr>
              <a:t>punto </a:t>
            </a:r>
            <a:r>
              <a:rPr sz="1100" spc="-10" dirty="0">
                <a:latin typeface="Arial"/>
                <a:cs typeface="Arial"/>
              </a:rPr>
              <a:t>es </a:t>
            </a:r>
            <a:r>
              <a:rPr sz="1100" spc="-5" dirty="0">
                <a:latin typeface="Arial"/>
                <a:cs typeface="Arial"/>
              </a:rPr>
              <a:t>probable </a:t>
            </a:r>
            <a:r>
              <a:rPr sz="1100" dirty="0">
                <a:latin typeface="Arial"/>
                <a:cs typeface="Arial"/>
              </a:rPr>
              <a:t>que  </a:t>
            </a:r>
            <a:r>
              <a:rPr sz="1100" spc="-5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generadores se </a:t>
            </a:r>
            <a:r>
              <a:rPr sz="1100" spc="-5" dirty="0">
                <a:latin typeface="Arial"/>
                <a:cs typeface="Arial"/>
              </a:rPr>
              <a:t>encuentren cerca </a:t>
            </a:r>
            <a:r>
              <a:rPr sz="1100" dirty="0">
                <a:latin typeface="Arial"/>
                <a:cs typeface="Arial"/>
              </a:rPr>
              <a:t>de su </a:t>
            </a:r>
            <a:r>
              <a:rPr sz="1100" spc="-10" dirty="0">
                <a:latin typeface="Arial"/>
                <a:cs typeface="Arial"/>
              </a:rPr>
              <a:t>límite </a:t>
            </a:r>
            <a:r>
              <a:rPr sz="1100" dirty="0">
                <a:latin typeface="Arial"/>
                <a:cs typeface="Arial"/>
              </a:rPr>
              <a:t>de funcionamiento </a:t>
            </a:r>
            <a:r>
              <a:rPr sz="1100" spc="-5" dirty="0">
                <a:latin typeface="Arial"/>
                <a:cs typeface="Arial"/>
              </a:rPr>
              <a:t>térmico, tanto por  la corriente </a:t>
            </a:r>
            <a:r>
              <a:rPr sz="1100" dirty="0">
                <a:latin typeface="Arial"/>
                <a:cs typeface="Arial"/>
              </a:rPr>
              <a:t>en el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campo </a:t>
            </a:r>
            <a:r>
              <a:rPr sz="1100" dirty="0">
                <a:latin typeface="Arial"/>
                <a:cs typeface="Arial"/>
              </a:rPr>
              <a:t>como por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del </a:t>
            </a:r>
            <a:r>
              <a:rPr sz="1100" spc="-5" dirty="0">
                <a:latin typeface="Arial"/>
                <a:cs typeface="Arial"/>
              </a:rPr>
              <a:t>inducido.</a:t>
            </a:r>
            <a:endParaRPr sz="1100">
              <a:latin typeface="Arial"/>
              <a:cs typeface="Arial"/>
            </a:endParaRPr>
          </a:p>
          <a:p>
            <a:pPr marL="317500" marR="5080" indent="-228600" algn="just">
              <a:lnSpc>
                <a:spcPct val="136400"/>
              </a:lnSpc>
              <a:spcBef>
                <a:spcPts val="295"/>
              </a:spcBef>
              <a:buAutoNum type="arabicPeriod"/>
              <a:tabLst>
                <a:tab pos="317500" algn="l"/>
              </a:tabLst>
            </a:pPr>
            <a:r>
              <a:rPr sz="1100" dirty="0">
                <a:latin typeface="Arial"/>
                <a:cs typeface="Arial"/>
              </a:rPr>
              <a:t>Las </a:t>
            </a:r>
            <a:r>
              <a:rPr sz="1100" spc="-5" dirty="0">
                <a:latin typeface="Arial"/>
                <a:cs typeface="Arial"/>
              </a:rPr>
              <a:t>líneas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distribución </a:t>
            </a:r>
            <a:r>
              <a:rPr sz="1100" dirty="0">
                <a:latin typeface="Arial"/>
                <a:cs typeface="Arial"/>
              </a:rPr>
              <a:t>responden a </a:t>
            </a:r>
            <a:r>
              <a:rPr sz="1100" spc="-5" dirty="0">
                <a:latin typeface="Arial"/>
                <a:cs typeface="Arial"/>
              </a:rPr>
              <a:t>la bajada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cambiando </a:t>
            </a:r>
            <a:r>
              <a:rPr sz="1100" spc="-10" dirty="0">
                <a:latin typeface="Arial"/>
                <a:cs typeface="Arial"/>
              </a:rPr>
              <a:t>las </a:t>
            </a:r>
            <a:r>
              <a:rPr sz="1100" spc="-5" dirty="0">
                <a:latin typeface="Arial"/>
                <a:cs typeface="Arial"/>
              </a:rPr>
              <a:t>tomas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los  trasformadores reguladores, </a:t>
            </a:r>
            <a:r>
              <a:rPr sz="1100" dirty="0">
                <a:latin typeface="Arial"/>
                <a:cs typeface="Arial"/>
              </a:rPr>
              <a:t>de forma que en 2-4 </a:t>
            </a:r>
            <a:r>
              <a:rPr sz="1100" spc="-5" dirty="0">
                <a:latin typeface="Arial"/>
                <a:cs typeface="Arial"/>
              </a:rPr>
              <a:t>minutos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5" dirty="0">
                <a:latin typeface="Arial"/>
                <a:cs typeface="Arial"/>
              </a:rPr>
              <a:t>recupera la tensión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la  </a:t>
            </a:r>
            <a:r>
              <a:rPr sz="1100" dirty="0">
                <a:latin typeface="Arial"/>
                <a:cs typeface="Arial"/>
              </a:rPr>
              <a:t>carga. Esto </a:t>
            </a:r>
            <a:r>
              <a:rPr sz="1100" spc="-5" dirty="0">
                <a:latin typeface="Arial"/>
                <a:cs typeface="Arial"/>
              </a:rPr>
              <a:t>provoca más </a:t>
            </a:r>
            <a:r>
              <a:rPr sz="1100" dirty="0">
                <a:latin typeface="Arial"/>
                <a:cs typeface="Arial"/>
              </a:rPr>
              <a:t>flujo </a:t>
            </a:r>
            <a:r>
              <a:rPr sz="1100" spc="-5" dirty="0">
                <a:latin typeface="Arial"/>
                <a:cs typeface="Arial"/>
              </a:rPr>
              <a:t>por las líneas, mayor caída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tensión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 de  </a:t>
            </a:r>
            <a:r>
              <a:rPr sz="1100" spc="-5" dirty="0">
                <a:latin typeface="Arial"/>
                <a:cs typeface="Arial"/>
              </a:rPr>
              <a:t>transporte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más demanda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los generadores. En </a:t>
            </a:r>
            <a:r>
              <a:rPr sz="1100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margen </a:t>
            </a:r>
            <a:r>
              <a:rPr sz="1100" spc="-1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tiempo </a:t>
            </a:r>
            <a:r>
              <a:rPr sz="1100" dirty="0">
                <a:latin typeface="Arial"/>
                <a:cs typeface="Arial"/>
              </a:rPr>
              <a:t>más  </a:t>
            </a:r>
            <a:r>
              <a:rPr sz="1100" spc="-5" dirty="0">
                <a:latin typeface="Arial"/>
                <a:cs typeface="Arial"/>
              </a:rPr>
              <a:t>amplio, las </a:t>
            </a:r>
            <a:r>
              <a:rPr sz="1100" dirty="0">
                <a:latin typeface="Arial"/>
                <a:cs typeface="Arial"/>
              </a:rPr>
              <a:t>cargas </a:t>
            </a:r>
            <a:r>
              <a:rPr sz="1100" spc="-5" dirty="0">
                <a:latin typeface="Arial"/>
                <a:cs typeface="Arial"/>
              </a:rPr>
              <a:t>resistivas asociadas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termostatos comienzan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recuperarse </a:t>
            </a:r>
            <a:r>
              <a:rPr sz="1100" dirty="0">
                <a:latin typeface="Arial"/>
                <a:cs typeface="Arial"/>
              </a:rPr>
              <a:t>al  </a:t>
            </a:r>
            <a:r>
              <a:rPr sz="1100" spc="-5" dirty="0">
                <a:latin typeface="Arial"/>
                <a:cs typeface="Arial"/>
              </a:rPr>
              <a:t>detectar </a:t>
            </a:r>
            <a:r>
              <a:rPr sz="1100" dirty="0">
                <a:latin typeface="Arial"/>
                <a:cs typeface="Arial"/>
              </a:rPr>
              <a:t>un descenso de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temperatura.</a:t>
            </a:r>
            <a:endParaRPr sz="1100">
              <a:latin typeface="Arial"/>
              <a:cs typeface="Arial"/>
            </a:endParaRPr>
          </a:p>
          <a:p>
            <a:pPr marL="317500" marR="5080" indent="-228600" algn="just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Uno </a:t>
            </a:r>
            <a:r>
              <a:rPr sz="1100" dirty="0">
                <a:latin typeface="Arial"/>
                <a:cs typeface="Arial"/>
              </a:rPr>
              <a:t>a uno, </a:t>
            </a:r>
            <a:r>
              <a:rPr sz="1100" spc="-5" dirty="0">
                <a:latin typeface="Arial"/>
                <a:cs typeface="Arial"/>
              </a:rPr>
              <a:t>los generadores van alcanzando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límite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aporte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reactiva, establecido  </a:t>
            </a:r>
            <a:r>
              <a:rPr sz="1100" dirty="0">
                <a:latin typeface="Arial"/>
                <a:cs typeface="Arial"/>
              </a:rPr>
              <a:t>por </a:t>
            </a:r>
            <a:r>
              <a:rPr sz="1100" spc="-5" dirty="0">
                <a:latin typeface="Arial"/>
                <a:cs typeface="Arial"/>
              </a:rPr>
              <a:t>la máxima corriente admisible </a:t>
            </a:r>
            <a:r>
              <a:rPr sz="1100" dirty="0">
                <a:latin typeface="Arial"/>
                <a:cs typeface="Arial"/>
              </a:rPr>
              <a:t>en el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campo. Cuando </a:t>
            </a:r>
            <a:r>
              <a:rPr sz="1100" dirty="0">
                <a:latin typeface="Arial"/>
                <a:cs typeface="Arial"/>
              </a:rPr>
              <a:t>este </a:t>
            </a:r>
            <a:r>
              <a:rPr sz="1100" spc="-10" dirty="0">
                <a:latin typeface="Arial"/>
                <a:cs typeface="Arial"/>
              </a:rPr>
              <a:t>límite </a:t>
            </a:r>
            <a:r>
              <a:rPr sz="1100" dirty="0">
                <a:latin typeface="Arial"/>
                <a:cs typeface="Arial"/>
              </a:rPr>
              <a:t>se  </a:t>
            </a:r>
            <a:r>
              <a:rPr sz="1100" spc="-5" dirty="0">
                <a:latin typeface="Arial"/>
                <a:cs typeface="Arial"/>
              </a:rPr>
              <a:t>alcanza </a:t>
            </a:r>
            <a:r>
              <a:rPr sz="1100" dirty="0">
                <a:latin typeface="Arial"/>
                <a:cs typeface="Arial"/>
              </a:rPr>
              <a:t>en un </a:t>
            </a:r>
            <a:r>
              <a:rPr sz="1100" spc="-5" dirty="0">
                <a:latin typeface="Arial"/>
                <a:cs typeface="Arial"/>
              </a:rPr>
              <a:t>generador, la tensión </a:t>
            </a:r>
            <a:r>
              <a:rPr sz="1100" dirty="0">
                <a:latin typeface="Arial"/>
                <a:cs typeface="Arial"/>
              </a:rPr>
              <a:t>en sus </a:t>
            </a:r>
            <a:r>
              <a:rPr sz="1100" spc="-5" dirty="0">
                <a:latin typeface="Arial"/>
                <a:cs typeface="Arial"/>
              </a:rPr>
              <a:t>terminales desciende. </a:t>
            </a:r>
            <a:r>
              <a:rPr sz="1100" spc="-10" dirty="0">
                <a:latin typeface="Arial"/>
                <a:cs typeface="Arial"/>
              </a:rPr>
              <a:t>Esto </a:t>
            </a:r>
            <a:r>
              <a:rPr sz="1100" spc="-5" dirty="0">
                <a:latin typeface="Arial"/>
                <a:cs typeface="Arial"/>
              </a:rPr>
              <a:t>provoca </a:t>
            </a:r>
            <a:r>
              <a:rPr sz="1100" dirty="0">
                <a:latin typeface="Arial"/>
                <a:cs typeface="Arial"/>
              </a:rPr>
              <a:t>un  </a:t>
            </a:r>
            <a:r>
              <a:rPr sz="1100" spc="-5" dirty="0">
                <a:latin typeface="Arial"/>
                <a:cs typeface="Arial"/>
              </a:rPr>
              <a:t>incremento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corriente </a:t>
            </a:r>
            <a:r>
              <a:rPr sz="1100" dirty="0">
                <a:latin typeface="Arial"/>
                <a:cs typeface="Arial"/>
              </a:rPr>
              <a:t>en el </a:t>
            </a:r>
            <a:r>
              <a:rPr sz="1100" spc="-5" dirty="0">
                <a:latin typeface="Arial"/>
                <a:cs typeface="Arial"/>
              </a:rPr>
              <a:t>devanado inducido, </a:t>
            </a:r>
            <a:r>
              <a:rPr sz="1100" dirty="0">
                <a:latin typeface="Arial"/>
                <a:cs typeface="Arial"/>
              </a:rPr>
              <a:t>y un </a:t>
            </a:r>
            <a:r>
              <a:rPr sz="1100" spc="-10" dirty="0">
                <a:latin typeface="Arial"/>
                <a:cs typeface="Arial"/>
              </a:rPr>
              <a:t>límite </a:t>
            </a:r>
            <a:r>
              <a:rPr sz="1100" spc="-5" dirty="0">
                <a:latin typeface="Arial"/>
                <a:cs typeface="Arial"/>
              </a:rPr>
              <a:t>adicional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la potencia  reactiva </a:t>
            </a:r>
            <a:r>
              <a:rPr sz="1100" dirty="0">
                <a:latin typeface="Arial"/>
                <a:cs typeface="Arial"/>
              </a:rPr>
              <a:t>para que no se </a:t>
            </a:r>
            <a:r>
              <a:rPr sz="1100" spc="-5" dirty="0">
                <a:latin typeface="Arial"/>
                <a:cs typeface="Arial"/>
              </a:rPr>
              <a:t>caliente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devanado </a:t>
            </a:r>
            <a:r>
              <a:rPr sz="1100" dirty="0">
                <a:latin typeface="Arial"/>
                <a:cs typeface="Arial"/>
              </a:rPr>
              <a:t>inducido. La </a:t>
            </a:r>
            <a:r>
              <a:rPr sz="1100" spc="-5" dirty="0">
                <a:latin typeface="Arial"/>
                <a:cs typeface="Arial"/>
              </a:rPr>
              <a:t>parte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reactiva </a:t>
            </a:r>
            <a:r>
              <a:rPr sz="1100" spc="5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deja </a:t>
            </a:r>
            <a:r>
              <a:rPr sz="1100" spc="-10" dirty="0">
                <a:latin typeface="Arial"/>
                <a:cs typeface="Arial"/>
              </a:rPr>
              <a:t>de  </a:t>
            </a:r>
            <a:r>
              <a:rPr sz="1100" dirty="0">
                <a:latin typeface="Arial"/>
                <a:cs typeface="Arial"/>
              </a:rPr>
              <a:t>producir se </a:t>
            </a:r>
            <a:r>
              <a:rPr sz="1100" spc="-5" dirty="0">
                <a:latin typeface="Arial"/>
                <a:cs typeface="Arial"/>
              </a:rPr>
              <a:t>trasfiere </a:t>
            </a:r>
            <a:r>
              <a:rPr sz="1100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otros </a:t>
            </a:r>
            <a:r>
              <a:rPr sz="1100" dirty="0">
                <a:latin typeface="Arial"/>
                <a:cs typeface="Arial"/>
              </a:rPr>
              <a:t>generadores, </a:t>
            </a:r>
            <a:r>
              <a:rPr sz="1100" spc="-5" dirty="0">
                <a:latin typeface="Arial"/>
                <a:cs typeface="Arial"/>
              </a:rPr>
              <a:t>agravando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5" dirty="0">
                <a:latin typeface="Arial"/>
                <a:cs typeface="Arial"/>
              </a:rPr>
              <a:t>situación. Además, conforme  desciende la tensión, </a:t>
            </a:r>
            <a:r>
              <a:rPr sz="1100" spc="-10" dirty="0">
                <a:latin typeface="Arial"/>
                <a:cs typeface="Arial"/>
              </a:rPr>
              <a:t>las </a:t>
            </a:r>
            <a:r>
              <a:rPr sz="1100" spc="-5" dirty="0">
                <a:latin typeface="Arial"/>
                <a:cs typeface="Arial"/>
              </a:rPr>
              <a:t>baterías </a:t>
            </a:r>
            <a:r>
              <a:rPr sz="1100" dirty="0">
                <a:latin typeface="Arial"/>
                <a:cs typeface="Arial"/>
              </a:rPr>
              <a:t>de </a:t>
            </a:r>
            <a:r>
              <a:rPr sz="1100" spc="-5" dirty="0">
                <a:latin typeface="Arial"/>
                <a:cs typeface="Arial"/>
              </a:rPr>
              <a:t>condensadores </a:t>
            </a:r>
            <a:r>
              <a:rPr sz="1100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paralelo repartidas por </a:t>
            </a:r>
            <a:r>
              <a:rPr sz="1100" dirty="0">
                <a:latin typeface="Arial"/>
                <a:cs typeface="Arial"/>
              </a:rPr>
              <a:t>el  sistema son menos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eficientes.</a:t>
            </a:r>
            <a:endParaRPr sz="1100">
              <a:latin typeface="Arial"/>
              <a:cs typeface="Arial"/>
            </a:endParaRPr>
          </a:p>
          <a:p>
            <a:pPr marL="317500" marR="5715" indent="-228600" algn="just">
              <a:lnSpc>
                <a:spcPct val="136400"/>
              </a:lnSpc>
              <a:spcBef>
                <a:spcPts val="300"/>
              </a:spcBef>
              <a:buAutoNum type="arabicPeriod"/>
              <a:tabLst>
                <a:tab pos="317500" algn="l"/>
              </a:tabLst>
            </a:pPr>
            <a:r>
              <a:rPr sz="1100" spc="-5" dirty="0">
                <a:latin typeface="Arial"/>
                <a:cs typeface="Arial"/>
              </a:rPr>
              <a:t>El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proceso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puede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provocar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caída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amplia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generalizada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tensión.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En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esta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situación  </a:t>
            </a:r>
            <a:r>
              <a:rPr sz="1100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perderse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5" dirty="0">
                <a:latin typeface="Arial"/>
                <a:cs typeface="Arial"/>
              </a:rPr>
              <a:t>sincronismo entre generadores,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5" dirty="0">
                <a:latin typeface="Arial"/>
                <a:cs typeface="Arial"/>
              </a:rPr>
              <a:t>llegar </a:t>
            </a:r>
            <a:r>
              <a:rPr sz="1100" dirty="0">
                <a:latin typeface="Arial"/>
                <a:cs typeface="Arial"/>
              </a:rPr>
              <a:t>a un </a:t>
            </a:r>
            <a:r>
              <a:rPr sz="1100" spc="-5" dirty="0">
                <a:latin typeface="Arial"/>
                <a:cs typeface="Arial"/>
              </a:rPr>
              <a:t>apagón más </a:t>
            </a:r>
            <a:r>
              <a:rPr sz="1100" dirty="0">
                <a:latin typeface="Arial"/>
                <a:cs typeface="Arial"/>
              </a:rPr>
              <a:t>o menos  </a:t>
            </a:r>
            <a:r>
              <a:rPr sz="1100" spc="-5" dirty="0">
                <a:latin typeface="Arial"/>
                <a:cs typeface="Arial"/>
              </a:rPr>
              <a:t>extenso.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3613</Words>
  <Application>Microsoft Office PowerPoint</Application>
  <PresentationFormat>Personalizado</PresentationFormat>
  <Paragraphs>277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Times New Roman</vt:lpstr>
      <vt:lpstr>Symbol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1</cp:revision>
  <dcterms:created xsi:type="dcterms:W3CDTF">2020-09-28T00:01:02Z</dcterms:created>
  <dcterms:modified xsi:type="dcterms:W3CDTF">2020-11-16T00:59:22Z</dcterms:modified>
</cp:coreProperties>
</file>